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B7217-49FF-4B6F-AB08-68254F645F7E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8C7C2-C4B1-4C1A-8B19-BC7226439A6D}">
      <dgm:prSet phldrT="[Text]" custT="1"/>
      <dgm:spPr/>
      <dgm:t>
        <a:bodyPr/>
        <a:lstStyle/>
        <a:p>
          <a:r>
            <a:rPr lang="en-US" sz="2800" dirty="0" smtClean="0"/>
            <a:t>compression or shear stresses </a:t>
          </a:r>
          <a:endParaRPr lang="en-US" sz="2800" dirty="0"/>
        </a:p>
      </dgm:t>
    </dgm:pt>
    <dgm:pt modelId="{71B18381-ED19-4B0C-9213-009B5D4CA931}" type="parTrans" cxnId="{82C2922B-C061-46E4-BCF4-796040D64115}">
      <dgm:prSet/>
      <dgm:spPr/>
      <dgm:t>
        <a:bodyPr/>
        <a:lstStyle/>
        <a:p>
          <a:endParaRPr lang="en-US"/>
        </a:p>
      </dgm:t>
    </dgm:pt>
    <dgm:pt modelId="{4FB550F5-2320-4C76-AAC8-AA52F3BFE74C}" type="sibTrans" cxnId="{82C2922B-C061-46E4-BCF4-796040D64115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2A5EBBF-93B4-4271-8B46-60A1F1E2AEFE}">
      <dgm:prSet custT="1"/>
      <dgm:spPr>
        <a:solidFill>
          <a:srgbClr val="FFFF00"/>
        </a:solidFill>
      </dgm:spPr>
      <dgm:t>
        <a:bodyPr/>
        <a:lstStyle/>
        <a:p>
          <a:endParaRPr lang="en-US" sz="2400" dirty="0" smtClean="0"/>
        </a:p>
        <a:p>
          <a:r>
            <a:rPr lang="en-US" sz="2400" dirty="0" smtClean="0"/>
            <a:t>releasing </a:t>
          </a:r>
          <a:r>
            <a:rPr lang="en-US" sz="2400" b="1" dirty="0" err="1" smtClean="0"/>
            <a:t>cathepsin</a:t>
          </a:r>
          <a:r>
            <a:rPr lang="en-US" sz="2400" dirty="0" smtClean="0"/>
            <a:t>, which in turn induces loss of proteoglycans and water. </a:t>
          </a:r>
        </a:p>
        <a:p>
          <a:endParaRPr lang="en-US" sz="2400" dirty="0" smtClean="0"/>
        </a:p>
      </dgm:t>
    </dgm:pt>
    <dgm:pt modelId="{3B3D1B66-E1FE-4AC0-83D4-D29D1B5A66E8}" type="parTrans" cxnId="{2B71A3D2-4176-4896-A947-91B96CC9CFFF}">
      <dgm:prSet/>
      <dgm:spPr/>
      <dgm:t>
        <a:bodyPr/>
        <a:lstStyle/>
        <a:p>
          <a:endParaRPr lang="en-US"/>
        </a:p>
      </dgm:t>
    </dgm:pt>
    <dgm:pt modelId="{7F68FC1B-C66D-4D8D-A540-3C29D5FC3B82}" type="sibTrans" cxnId="{2B71A3D2-4176-4896-A947-91B96CC9CFFF}">
      <dgm:prSet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5633FFB6-41D6-4D9A-B2FD-AEE5AF142967}">
      <dgm:prSet custT="1"/>
      <dgm:spPr/>
      <dgm:t>
        <a:bodyPr/>
        <a:lstStyle/>
        <a:p>
          <a:r>
            <a:rPr lang="en-US" sz="2400" dirty="0" smtClean="0"/>
            <a:t>cell damage</a:t>
          </a:r>
        </a:p>
      </dgm:t>
    </dgm:pt>
    <dgm:pt modelId="{6AA04331-5A02-42FD-88F9-7D21702C4AA8}" type="parTrans" cxnId="{AFF57887-E85F-4B28-80E6-1F7945956072}">
      <dgm:prSet/>
      <dgm:spPr/>
      <dgm:t>
        <a:bodyPr/>
        <a:lstStyle/>
        <a:p>
          <a:endParaRPr lang="en-US"/>
        </a:p>
      </dgm:t>
    </dgm:pt>
    <dgm:pt modelId="{9098D229-5592-437F-81AE-85F2D5822C1B}" type="sibTrans" cxnId="{AFF57887-E85F-4B28-80E6-1F7945956072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8BA50EF-73E7-467B-88EE-32A98901A268}">
      <dgm:prSet/>
      <dgm:spPr/>
      <dgm:t>
        <a:bodyPr/>
        <a:lstStyle/>
        <a:p>
          <a:r>
            <a:rPr lang="en-US" dirty="0" smtClean="0"/>
            <a:t>so that fissuring (fibrillation) occurs</a:t>
          </a:r>
          <a:endParaRPr lang="en-US" dirty="0"/>
        </a:p>
      </dgm:t>
    </dgm:pt>
    <dgm:pt modelId="{6D4F9423-0231-47AD-9ABE-8B774396E9CF}" type="parTrans" cxnId="{E4B7A213-D907-40D7-9506-DD25B030C4A5}">
      <dgm:prSet/>
      <dgm:spPr/>
      <dgm:t>
        <a:bodyPr/>
        <a:lstStyle/>
        <a:p>
          <a:endParaRPr lang="en-US"/>
        </a:p>
      </dgm:t>
    </dgm:pt>
    <dgm:pt modelId="{9AA33411-FB7A-4B64-A860-75B730A8C60E}" type="sibTrans" cxnId="{E4B7A213-D907-40D7-9506-DD25B030C4A5}">
      <dgm:prSet/>
      <dgm:spPr/>
      <dgm:t>
        <a:bodyPr/>
        <a:lstStyle/>
        <a:p>
          <a:endParaRPr lang="en-US"/>
        </a:p>
      </dgm:t>
    </dgm:pt>
    <dgm:pt modelId="{FCB675CE-71D1-4EC2-A906-BDE5B7750607}">
      <dgm:prSet custT="1"/>
      <dgm:spPr/>
      <dgm:t>
        <a:bodyPr/>
        <a:lstStyle/>
        <a:p>
          <a:r>
            <a:rPr lang="en-US" sz="2400" dirty="0" smtClean="0"/>
            <a:t>1. decreases cartilage resiliency </a:t>
          </a:r>
        </a:p>
        <a:p>
          <a:r>
            <a:rPr lang="en-US" sz="2400" dirty="0" smtClean="0"/>
            <a:t>2. leaves collagen exposed.</a:t>
          </a:r>
          <a:endParaRPr lang="en-US" sz="2400" dirty="0"/>
        </a:p>
      </dgm:t>
    </dgm:pt>
    <dgm:pt modelId="{2E02E444-471E-446E-878B-90C612CDFF68}" type="parTrans" cxnId="{BA8B5772-325D-4AC9-B6C3-625EEFA757E2}">
      <dgm:prSet/>
      <dgm:spPr/>
      <dgm:t>
        <a:bodyPr/>
        <a:lstStyle/>
        <a:p>
          <a:endParaRPr lang="en-US"/>
        </a:p>
      </dgm:t>
    </dgm:pt>
    <dgm:pt modelId="{188147BE-C785-41AC-A1BB-E24D71A5ED15}" type="sibTrans" cxnId="{BA8B5772-325D-4AC9-B6C3-625EEFA757E2}">
      <dgm:prSet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81E2F8E-5CDC-45D4-A621-05B0118EEFF6}" type="pres">
      <dgm:prSet presAssocID="{41EB7217-49FF-4B6F-AB08-68254F645F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85E71B-B4CD-49B8-973E-A96629D32DBC}" type="pres">
      <dgm:prSet presAssocID="{8608C7C2-C4B1-4C1A-8B19-BC7226439A6D}" presName="node" presStyleLbl="node1" presStyleIdx="0" presStyleCnt="5" custScaleX="238953" custScaleY="31996" custLinFactNeighborX="-210" custLinFactNeighborY="3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24329-422F-4734-B959-D900418CAAC4}" type="pres">
      <dgm:prSet presAssocID="{4FB550F5-2320-4C76-AAC8-AA52F3BFE74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AAB3C3C-2F9A-4BB3-9366-3F30460D7FE1}" type="pres">
      <dgm:prSet presAssocID="{4FB550F5-2320-4C76-AAC8-AA52F3BFE74C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4F5AB05F-4F32-49BC-B4D3-6FC9B8BD86F3}" type="pres">
      <dgm:prSet presAssocID="{5633FFB6-41D6-4D9A-B2FD-AEE5AF142967}" presName="node" presStyleLbl="node1" presStyleIdx="1" presStyleCnt="5" custScaleY="29563" custLinFactNeighborX="9601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60B44-F242-46A0-BAB7-582D7668135A}" type="pres">
      <dgm:prSet presAssocID="{9098D229-5592-437F-81AE-85F2D5822C1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4295AF6-28A4-4F24-A6A3-228C5254A4FD}" type="pres">
      <dgm:prSet presAssocID="{9098D229-5592-437F-81AE-85F2D5822C1B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C0F99533-75B5-4EF7-8766-C11B4B55927B}" type="pres">
      <dgm:prSet presAssocID="{62A5EBBF-93B4-4271-8B46-60A1F1E2AEFE}" presName="node" presStyleLbl="node1" presStyleIdx="2" presStyleCnt="5" custScaleX="343163" custScaleY="71576" custLinFactNeighborX="9051" custLinFactNeighborY="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16C5D-60F7-4491-B937-7F73D8B236D5}" type="pres">
      <dgm:prSet presAssocID="{7F68FC1B-C66D-4D8D-A540-3C29D5FC3B8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6B44A85-FCCC-4794-B9C4-17B263507713}" type="pres">
      <dgm:prSet presAssocID="{7F68FC1B-C66D-4D8D-A540-3C29D5FC3B82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3366481E-71AE-4828-886C-293B6C3C0B6C}" type="pres">
      <dgm:prSet presAssocID="{FCB675CE-71D1-4EC2-A906-BDE5B7750607}" presName="node" presStyleLbl="node1" presStyleIdx="3" presStyleCnt="5" custScaleX="192846" custLinFactNeighborX="-210" custLinFactNeighborY="-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8FE7E-C684-474D-A668-94BB39DB2577}" type="pres">
      <dgm:prSet presAssocID="{188147BE-C785-41AC-A1BB-E24D71A5ED15}" presName="sibTrans" presStyleLbl="sibTrans1D1" presStyleIdx="3" presStyleCnt="4"/>
      <dgm:spPr/>
      <dgm:t>
        <a:bodyPr/>
        <a:lstStyle/>
        <a:p>
          <a:endParaRPr lang="en-US"/>
        </a:p>
      </dgm:t>
    </dgm:pt>
    <dgm:pt modelId="{83E316AE-BABA-46B7-8BB9-87763A19DBBE}" type="pres">
      <dgm:prSet presAssocID="{188147BE-C785-41AC-A1BB-E24D71A5ED15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50942DBE-CDCB-4CEC-B3DF-511126F44BEC}" type="pres">
      <dgm:prSet presAssocID="{88BA50EF-73E7-467B-88EE-32A98901A268}" presName="node" presStyleLbl="node1" presStyleIdx="4" presStyleCnt="5" custScaleX="156461" custScaleY="77431" custLinFactNeighborX="210" custLinFactNeighborY="-1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9AE65-E818-468A-B184-3805B8F0A7D2}" type="presOf" srcId="{4FB550F5-2320-4C76-AAC8-AA52F3BFE74C}" destId="{AB024329-422F-4734-B959-D900418CAAC4}" srcOrd="0" destOrd="0" presId="urn:microsoft.com/office/officeart/2005/8/layout/bProcess3"/>
    <dgm:cxn modelId="{6FD9C193-97D5-4272-8733-C71B3A902A0F}" type="presOf" srcId="{62A5EBBF-93B4-4271-8B46-60A1F1E2AEFE}" destId="{C0F99533-75B5-4EF7-8766-C11B4B55927B}" srcOrd="0" destOrd="0" presId="urn:microsoft.com/office/officeart/2005/8/layout/bProcess3"/>
    <dgm:cxn modelId="{2B71A3D2-4176-4896-A947-91B96CC9CFFF}" srcId="{41EB7217-49FF-4B6F-AB08-68254F645F7E}" destId="{62A5EBBF-93B4-4271-8B46-60A1F1E2AEFE}" srcOrd="2" destOrd="0" parTransId="{3B3D1B66-E1FE-4AC0-83D4-D29D1B5A66E8}" sibTransId="{7F68FC1B-C66D-4D8D-A540-3C29D5FC3B82}"/>
    <dgm:cxn modelId="{CD9B5BCF-00E1-4C93-B268-7878882902BB}" type="presOf" srcId="{88BA50EF-73E7-467B-88EE-32A98901A268}" destId="{50942DBE-CDCB-4CEC-B3DF-511126F44BEC}" srcOrd="0" destOrd="0" presId="urn:microsoft.com/office/officeart/2005/8/layout/bProcess3"/>
    <dgm:cxn modelId="{E4B7A213-D907-40D7-9506-DD25B030C4A5}" srcId="{41EB7217-49FF-4B6F-AB08-68254F645F7E}" destId="{88BA50EF-73E7-467B-88EE-32A98901A268}" srcOrd="4" destOrd="0" parTransId="{6D4F9423-0231-47AD-9ABE-8B774396E9CF}" sibTransId="{9AA33411-FB7A-4B64-A860-75B730A8C60E}"/>
    <dgm:cxn modelId="{79BCEC7B-3EFE-4EE3-8F74-95E795E3DDA8}" type="presOf" srcId="{9098D229-5592-437F-81AE-85F2D5822C1B}" destId="{8DF60B44-F242-46A0-BAB7-582D7668135A}" srcOrd="0" destOrd="0" presId="urn:microsoft.com/office/officeart/2005/8/layout/bProcess3"/>
    <dgm:cxn modelId="{0D8C1B0A-6E5B-43E0-8C6D-F5C26FF7965D}" type="presOf" srcId="{188147BE-C785-41AC-A1BB-E24D71A5ED15}" destId="{DEE8FE7E-C684-474D-A668-94BB39DB2577}" srcOrd="0" destOrd="0" presId="urn:microsoft.com/office/officeart/2005/8/layout/bProcess3"/>
    <dgm:cxn modelId="{201FB410-30DB-4A08-B18A-04AA69DE34AA}" type="presOf" srcId="{9098D229-5592-437F-81AE-85F2D5822C1B}" destId="{64295AF6-28A4-4F24-A6A3-228C5254A4FD}" srcOrd="1" destOrd="0" presId="urn:microsoft.com/office/officeart/2005/8/layout/bProcess3"/>
    <dgm:cxn modelId="{E7DE6225-1DF8-4E97-A65C-F91999FAA80F}" type="presOf" srcId="{188147BE-C785-41AC-A1BB-E24D71A5ED15}" destId="{83E316AE-BABA-46B7-8BB9-87763A19DBBE}" srcOrd="1" destOrd="0" presId="urn:microsoft.com/office/officeart/2005/8/layout/bProcess3"/>
    <dgm:cxn modelId="{AFF57887-E85F-4B28-80E6-1F7945956072}" srcId="{41EB7217-49FF-4B6F-AB08-68254F645F7E}" destId="{5633FFB6-41D6-4D9A-B2FD-AEE5AF142967}" srcOrd="1" destOrd="0" parTransId="{6AA04331-5A02-42FD-88F9-7D21702C4AA8}" sibTransId="{9098D229-5592-437F-81AE-85F2D5822C1B}"/>
    <dgm:cxn modelId="{07BEA625-977D-437F-A1CE-83D074DCDD88}" type="presOf" srcId="{41EB7217-49FF-4B6F-AB08-68254F645F7E}" destId="{581E2F8E-5CDC-45D4-A621-05B0118EEFF6}" srcOrd="0" destOrd="0" presId="urn:microsoft.com/office/officeart/2005/8/layout/bProcess3"/>
    <dgm:cxn modelId="{82C2922B-C061-46E4-BCF4-796040D64115}" srcId="{41EB7217-49FF-4B6F-AB08-68254F645F7E}" destId="{8608C7C2-C4B1-4C1A-8B19-BC7226439A6D}" srcOrd="0" destOrd="0" parTransId="{71B18381-ED19-4B0C-9213-009B5D4CA931}" sibTransId="{4FB550F5-2320-4C76-AAC8-AA52F3BFE74C}"/>
    <dgm:cxn modelId="{9D65D271-F32F-4513-A2BC-C0349DD0B991}" type="presOf" srcId="{5633FFB6-41D6-4D9A-B2FD-AEE5AF142967}" destId="{4F5AB05F-4F32-49BC-B4D3-6FC9B8BD86F3}" srcOrd="0" destOrd="0" presId="urn:microsoft.com/office/officeart/2005/8/layout/bProcess3"/>
    <dgm:cxn modelId="{BA8B5772-325D-4AC9-B6C3-625EEFA757E2}" srcId="{41EB7217-49FF-4B6F-AB08-68254F645F7E}" destId="{FCB675CE-71D1-4EC2-A906-BDE5B7750607}" srcOrd="3" destOrd="0" parTransId="{2E02E444-471E-446E-878B-90C612CDFF68}" sibTransId="{188147BE-C785-41AC-A1BB-E24D71A5ED15}"/>
    <dgm:cxn modelId="{A2477B33-4BE5-4A91-BBD8-F126163F809A}" type="presOf" srcId="{7F68FC1B-C66D-4D8D-A540-3C29D5FC3B82}" destId="{96B44A85-FCCC-4794-B9C4-17B263507713}" srcOrd="1" destOrd="0" presId="urn:microsoft.com/office/officeart/2005/8/layout/bProcess3"/>
    <dgm:cxn modelId="{D13B660F-1C7A-4459-BD86-A6D6DAF050FD}" type="presOf" srcId="{8608C7C2-C4B1-4C1A-8B19-BC7226439A6D}" destId="{B385E71B-B4CD-49B8-973E-A96629D32DBC}" srcOrd="0" destOrd="0" presId="urn:microsoft.com/office/officeart/2005/8/layout/bProcess3"/>
    <dgm:cxn modelId="{DAEFDE44-7D5B-40D0-9636-5333E1DF3FD2}" type="presOf" srcId="{FCB675CE-71D1-4EC2-A906-BDE5B7750607}" destId="{3366481E-71AE-4828-886C-293B6C3C0B6C}" srcOrd="0" destOrd="0" presId="urn:microsoft.com/office/officeart/2005/8/layout/bProcess3"/>
    <dgm:cxn modelId="{ACA52935-A003-4266-B8B5-79C3FA64A7BE}" type="presOf" srcId="{7F68FC1B-C66D-4D8D-A540-3C29D5FC3B82}" destId="{0E416C5D-60F7-4491-B937-7F73D8B236D5}" srcOrd="0" destOrd="0" presId="urn:microsoft.com/office/officeart/2005/8/layout/bProcess3"/>
    <dgm:cxn modelId="{2835A87E-8F78-4E73-99D1-6D53081DD6E7}" type="presOf" srcId="{4FB550F5-2320-4C76-AAC8-AA52F3BFE74C}" destId="{EAAB3C3C-2F9A-4BB3-9366-3F30460D7FE1}" srcOrd="1" destOrd="0" presId="urn:microsoft.com/office/officeart/2005/8/layout/bProcess3"/>
    <dgm:cxn modelId="{67B67899-76FD-4F75-AEDB-8C54B1E5C81E}" type="presParOf" srcId="{581E2F8E-5CDC-45D4-A621-05B0118EEFF6}" destId="{B385E71B-B4CD-49B8-973E-A96629D32DBC}" srcOrd="0" destOrd="0" presId="urn:microsoft.com/office/officeart/2005/8/layout/bProcess3"/>
    <dgm:cxn modelId="{BE75C971-B1DC-4312-ACCB-79AEFCCD6381}" type="presParOf" srcId="{581E2F8E-5CDC-45D4-A621-05B0118EEFF6}" destId="{AB024329-422F-4734-B959-D900418CAAC4}" srcOrd="1" destOrd="0" presId="urn:microsoft.com/office/officeart/2005/8/layout/bProcess3"/>
    <dgm:cxn modelId="{61726B40-5157-412E-B407-41584C96A0AB}" type="presParOf" srcId="{AB024329-422F-4734-B959-D900418CAAC4}" destId="{EAAB3C3C-2F9A-4BB3-9366-3F30460D7FE1}" srcOrd="0" destOrd="0" presId="urn:microsoft.com/office/officeart/2005/8/layout/bProcess3"/>
    <dgm:cxn modelId="{9B81F2EF-5CC0-48B3-A83F-71DC80072898}" type="presParOf" srcId="{581E2F8E-5CDC-45D4-A621-05B0118EEFF6}" destId="{4F5AB05F-4F32-49BC-B4D3-6FC9B8BD86F3}" srcOrd="2" destOrd="0" presId="urn:microsoft.com/office/officeart/2005/8/layout/bProcess3"/>
    <dgm:cxn modelId="{65577E49-00CD-4A79-8D45-A97DC43476A0}" type="presParOf" srcId="{581E2F8E-5CDC-45D4-A621-05B0118EEFF6}" destId="{8DF60B44-F242-46A0-BAB7-582D7668135A}" srcOrd="3" destOrd="0" presId="urn:microsoft.com/office/officeart/2005/8/layout/bProcess3"/>
    <dgm:cxn modelId="{12612C82-530F-4CEA-873F-37D68513A6B1}" type="presParOf" srcId="{8DF60B44-F242-46A0-BAB7-582D7668135A}" destId="{64295AF6-28A4-4F24-A6A3-228C5254A4FD}" srcOrd="0" destOrd="0" presId="urn:microsoft.com/office/officeart/2005/8/layout/bProcess3"/>
    <dgm:cxn modelId="{23D66CF2-F3DC-49EB-8EDA-748AE1173001}" type="presParOf" srcId="{581E2F8E-5CDC-45D4-A621-05B0118EEFF6}" destId="{C0F99533-75B5-4EF7-8766-C11B4B55927B}" srcOrd="4" destOrd="0" presId="urn:microsoft.com/office/officeart/2005/8/layout/bProcess3"/>
    <dgm:cxn modelId="{829B0E82-AE2C-4BBC-AA34-A391539D4438}" type="presParOf" srcId="{581E2F8E-5CDC-45D4-A621-05B0118EEFF6}" destId="{0E416C5D-60F7-4491-B937-7F73D8B236D5}" srcOrd="5" destOrd="0" presId="urn:microsoft.com/office/officeart/2005/8/layout/bProcess3"/>
    <dgm:cxn modelId="{720BEA91-6FCB-4B1D-A299-1F1B6097E6F5}" type="presParOf" srcId="{0E416C5D-60F7-4491-B937-7F73D8B236D5}" destId="{96B44A85-FCCC-4794-B9C4-17B263507713}" srcOrd="0" destOrd="0" presId="urn:microsoft.com/office/officeart/2005/8/layout/bProcess3"/>
    <dgm:cxn modelId="{D60A339E-7236-4FB3-B75F-AA898CC5821B}" type="presParOf" srcId="{581E2F8E-5CDC-45D4-A621-05B0118EEFF6}" destId="{3366481E-71AE-4828-886C-293B6C3C0B6C}" srcOrd="6" destOrd="0" presId="urn:microsoft.com/office/officeart/2005/8/layout/bProcess3"/>
    <dgm:cxn modelId="{DBDE4246-5489-461B-A55F-43643753158A}" type="presParOf" srcId="{581E2F8E-5CDC-45D4-A621-05B0118EEFF6}" destId="{DEE8FE7E-C684-474D-A668-94BB39DB2577}" srcOrd="7" destOrd="0" presId="urn:microsoft.com/office/officeart/2005/8/layout/bProcess3"/>
    <dgm:cxn modelId="{1836A275-B414-43F7-B8EC-E217FDA43B5E}" type="presParOf" srcId="{DEE8FE7E-C684-474D-A668-94BB39DB2577}" destId="{83E316AE-BABA-46B7-8BB9-87763A19DBBE}" srcOrd="0" destOrd="0" presId="urn:microsoft.com/office/officeart/2005/8/layout/bProcess3"/>
    <dgm:cxn modelId="{5FFC6EE1-201A-4C98-9714-286231108E4E}" type="presParOf" srcId="{581E2F8E-5CDC-45D4-A621-05B0118EEFF6}" destId="{50942DBE-CDCB-4CEC-B3DF-511126F44BEC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34756-B4C5-4C81-8921-422BD3CA8E7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E05EE-D306-4443-ABF6-C89A061F289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then occurs</a:t>
          </a:r>
          <a:endParaRPr lang="en-US" dirty="0">
            <a:solidFill>
              <a:schemeClr val="tx1"/>
            </a:solidFill>
          </a:endParaRPr>
        </a:p>
      </dgm:t>
    </dgm:pt>
    <dgm:pt modelId="{635ECD68-20B4-4733-A86C-8D788D6D81EB}" type="parTrans" cxnId="{FAAF5E40-0E86-4864-8140-1709B7DB7B49}">
      <dgm:prSet/>
      <dgm:spPr/>
      <dgm:t>
        <a:bodyPr/>
        <a:lstStyle/>
        <a:p>
          <a:endParaRPr lang="en-US"/>
        </a:p>
      </dgm:t>
    </dgm:pt>
    <dgm:pt modelId="{68A4AC87-37B7-4B11-AF23-9B14A2C9D5ED}" type="sibTrans" cxnId="{FAAF5E40-0E86-4864-8140-1709B7DB7B4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0FEEB3E-839E-48D3-B2A8-B90937F06D57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Additional chondrocyte damage</a:t>
          </a:r>
          <a:endParaRPr lang="en-US" dirty="0"/>
        </a:p>
      </dgm:t>
    </dgm:pt>
    <dgm:pt modelId="{FDE665F2-86A8-4B12-BA9B-08F653A6D0A2}" type="parTrans" cxnId="{53804267-D5E1-47E9-9011-9073A6D4E250}">
      <dgm:prSet/>
      <dgm:spPr/>
      <dgm:t>
        <a:bodyPr/>
        <a:lstStyle/>
        <a:p>
          <a:endParaRPr lang="en-US"/>
        </a:p>
      </dgm:t>
    </dgm:pt>
    <dgm:pt modelId="{CA42DC87-8950-48D1-8A69-74712FCCB049}" type="sibTrans" cxnId="{53804267-D5E1-47E9-9011-9073A6D4E250}">
      <dgm:prSet/>
      <dgm:spPr/>
      <dgm:t>
        <a:bodyPr/>
        <a:lstStyle/>
        <a:p>
          <a:endParaRPr lang="en-US"/>
        </a:p>
      </dgm:t>
    </dgm:pt>
    <dgm:pt modelId="{2A95F571-9F61-46BA-89BA-D5DA95E7C02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And the cycle continues</a:t>
          </a:r>
          <a:endParaRPr lang="en-US" sz="2000" dirty="0">
            <a:solidFill>
              <a:schemeClr val="tx1"/>
            </a:solidFill>
          </a:endParaRPr>
        </a:p>
      </dgm:t>
    </dgm:pt>
    <dgm:pt modelId="{DA17B0C6-E9FE-400E-BA27-9B8BF1AEA436}" type="parTrans" cxnId="{2F663104-616D-432E-A0FB-DE03861D59B6}">
      <dgm:prSet/>
      <dgm:spPr/>
      <dgm:t>
        <a:bodyPr/>
        <a:lstStyle/>
        <a:p>
          <a:endParaRPr lang="en-US"/>
        </a:p>
      </dgm:t>
    </dgm:pt>
    <dgm:pt modelId="{AB96D01F-6CD1-4C55-A3F1-51D90E5728EB}" type="sibTrans" cxnId="{2F663104-616D-432E-A0FB-DE03861D59B6}">
      <dgm:prSet/>
      <dgm:spPr/>
      <dgm:t>
        <a:bodyPr/>
        <a:lstStyle/>
        <a:p>
          <a:endParaRPr lang="en-US"/>
        </a:p>
      </dgm:t>
    </dgm:pt>
    <dgm:pt modelId="{AFC7A479-AD6D-4138-9F3E-F982AC154AA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smtClean="0"/>
            <a:t>additional </a:t>
          </a:r>
          <a:r>
            <a:rPr lang="en-US" sz="2400" dirty="0" err="1" smtClean="0"/>
            <a:t>cathepsin</a:t>
          </a:r>
          <a:r>
            <a:rPr lang="en-US" sz="2400" dirty="0" smtClean="0"/>
            <a:t> is released</a:t>
          </a:r>
          <a:endParaRPr lang="en-US" sz="2400" dirty="0"/>
        </a:p>
      </dgm:t>
    </dgm:pt>
    <dgm:pt modelId="{2AB11A28-AE53-4036-9724-FC1F7A75E113}" type="parTrans" cxnId="{DF793C70-A279-48FC-A49B-7A0F51AF2AD8}">
      <dgm:prSet/>
      <dgm:spPr/>
      <dgm:t>
        <a:bodyPr/>
        <a:lstStyle/>
        <a:p>
          <a:endParaRPr lang="en-US"/>
        </a:p>
      </dgm:t>
    </dgm:pt>
    <dgm:pt modelId="{BEBB9DC6-ED7E-45D7-B2E1-6E49095743EE}" type="sibTrans" cxnId="{DF793C70-A279-48FC-A49B-7A0F51AF2AD8}">
      <dgm:prSet/>
      <dgm:spPr/>
      <dgm:t>
        <a:bodyPr/>
        <a:lstStyle/>
        <a:p>
          <a:endParaRPr lang="en-US"/>
        </a:p>
      </dgm:t>
    </dgm:pt>
    <dgm:pt modelId="{5B57C9EF-0921-4ABE-A475-C4E3163EDF0F}" type="pres">
      <dgm:prSet presAssocID="{7DA34756-B4C5-4C81-8921-422BD3CA8E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BF1C71-FD8E-48C0-A480-22A267397F3F}" type="pres">
      <dgm:prSet presAssocID="{7DA34756-B4C5-4C81-8921-422BD3CA8E79}" presName="tSp" presStyleCnt="0"/>
      <dgm:spPr/>
    </dgm:pt>
    <dgm:pt modelId="{B1902BE6-1721-4CF3-9E09-E8B4B72AD764}" type="pres">
      <dgm:prSet presAssocID="{7DA34756-B4C5-4C81-8921-422BD3CA8E79}" presName="bSp" presStyleCnt="0"/>
      <dgm:spPr/>
    </dgm:pt>
    <dgm:pt modelId="{8AFF51E7-AC53-40C5-A46C-543A9BDE1CD6}" type="pres">
      <dgm:prSet presAssocID="{7DA34756-B4C5-4C81-8921-422BD3CA8E79}" presName="process" presStyleCnt="0"/>
      <dgm:spPr/>
    </dgm:pt>
    <dgm:pt modelId="{A7980A77-534C-4A96-BC74-AAC4DB21873D}" type="pres">
      <dgm:prSet presAssocID="{CC0E05EE-D306-4443-ABF6-C89A061F289E}" presName="composite1" presStyleCnt="0"/>
      <dgm:spPr/>
    </dgm:pt>
    <dgm:pt modelId="{2B6007D9-2361-4674-A93B-13456FCBAB6C}" type="pres">
      <dgm:prSet presAssocID="{CC0E05EE-D306-4443-ABF6-C89A061F289E}" presName="dummyNode1" presStyleLbl="node1" presStyleIdx="0" presStyleCnt="2"/>
      <dgm:spPr/>
    </dgm:pt>
    <dgm:pt modelId="{711E0A3F-65D6-4042-A6F1-16AB83FAA8D9}" type="pres">
      <dgm:prSet presAssocID="{CC0E05EE-D306-4443-ABF6-C89A061F289E}" presName="childNode1" presStyleLbl="bgAcc1" presStyleIdx="0" presStyleCnt="2" custScaleX="199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EC901-2DD9-40BE-9E9C-324EF03D31B0}" type="pres">
      <dgm:prSet presAssocID="{CC0E05EE-D306-4443-ABF6-C89A061F289E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51801-7AB7-445A-8CAE-96C1DB13FF32}" type="pres">
      <dgm:prSet presAssocID="{CC0E05EE-D306-4443-ABF6-C89A061F289E}" presName="parentNode1" presStyleLbl="node1" presStyleIdx="0" presStyleCnt="2" custScaleX="132740" custLinFactNeighborX="62971" custLinFactNeighborY="-9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71DF3-BF4D-4591-8FC2-DBF5D4699E75}" type="pres">
      <dgm:prSet presAssocID="{CC0E05EE-D306-4443-ABF6-C89A061F289E}" presName="connSite1" presStyleCnt="0"/>
      <dgm:spPr/>
    </dgm:pt>
    <dgm:pt modelId="{F40F8017-28AE-40FF-8B9D-7F507F1F8819}" type="pres">
      <dgm:prSet presAssocID="{68A4AC87-37B7-4B11-AF23-9B14A2C9D5ED}" presName="Name9" presStyleLbl="sibTrans2D1" presStyleIdx="0" presStyleCnt="1" custLinFactNeighborX="-2545" custLinFactNeighborY="-7318"/>
      <dgm:spPr/>
      <dgm:t>
        <a:bodyPr/>
        <a:lstStyle/>
        <a:p>
          <a:endParaRPr lang="en-US"/>
        </a:p>
      </dgm:t>
    </dgm:pt>
    <dgm:pt modelId="{2211C08D-59D7-49C5-AD60-B1D9FABE3102}" type="pres">
      <dgm:prSet presAssocID="{2A95F571-9F61-46BA-89BA-D5DA95E7C025}" presName="composite2" presStyleCnt="0"/>
      <dgm:spPr/>
    </dgm:pt>
    <dgm:pt modelId="{7949B304-C414-4530-A78A-4816E2B078F9}" type="pres">
      <dgm:prSet presAssocID="{2A95F571-9F61-46BA-89BA-D5DA95E7C025}" presName="dummyNode2" presStyleLbl="node1" presStyleIdx="0" presStyleCnt="2"/>
      <dgm:spPr/>
    </dgm:pt>
    <dgm:pt modelId="{4B08A0C5-01E8-461E-9793-E189DAEFD955}" type="pres">
      <dgm:prSet presAssocID="{2A95F571-9F61-46BA-89BA-D5DA95E7C025}" presName="childNode2" presStyleLbl="bgAcc1" presStyleIdx="1" presStyleCnt="2" custScaleX="298999" custScaleY="82959" custLinFactNeighborX="36530" custLinFactNeighborY="1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3EA80-F483-47C7-AF85-FB1956F856D5}" type="pres">
      <dgm:prSet presAssocID="{2A95F571-9F61-46BA-89BA-D5DA95E7C025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4CDD2-B46B-4C4E-A3F4-538D1749BC50}" type="pres">
      <dgm:prSet presAssocID="{2A95F571-9F61-46BA-89BA-D5DA95E7C025}" presName="parentNode2" presStyleLbl="node1" presStyleIdx="1" presStyleCnt="2" custScaleX="224822" custScaleY="161905" custLinFactX="37357" custLinFactNeighborX="100000" custLinFactNeighborY="261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13A63-51BD-4BAA-A893-B5B9F873F5B0}" type="pres">
      <dgm:prSet presAssocID="{2A95F571-9F61-46BA-89BA-D5DA95E7C025}" presName="connSite2" presStyleCnt="0"/>
      <dgm:spPr/>
    </dgm:pt>
  </dgm:ptLst>
  <dgm:cxnLst>
    <dgm:cxn modelId="{FAAF5E40-0E86-4864-8140-1709B7DB7B49}" srcId="{7DA34756-B4C5-4C81-8921-422BD3CA8E79}" destId="{CC0E05EE-D306-4443-ABF6-C89A061F289E}" srcOrd="0" destOrd="0" parTransId="{635ECD68-20B4-4733-A86C-8D788D6D81EB}" sibTransId="{68A4AC87-37B7-4B11-AF23-9B14A2C9D5ED}"/>
    <dgm:cxn modelId="{8C70577F-FCB0-4C48-AEC5-98B31A23FA1F}" type="presOf" srcId="{30FEEB3E-839E-48D3-B2A8-B90937F06D57}" destId="{711E0A3F-65D6-4042-A6F1-16AB83FAA8D9}" srcOrd="0" destOrd="0" presId="urn:microsoft.com/office/officeart/2005/8/layout/hProcess4"/>
    <dgm:cxn modelId="{BE061687-C240-43F8-8940-A43C511AD258}" type="presOf" srcId="{CC0E05EE-D306-4443-ABF6-C89A061F289E}" destId="{44A51801-7AB7-445A-8CAE-96C1DB13FF32}" srcOrd="0" destOrd="0" presId="urn:microsoft.com/office/officeart/2005/8/layout/hProcess4"/>
    <dgm:cxn modelId="{37C3FCAB-CD12-49BD-9737-5E9BF45D952F}" type="presOf" srcId="{AFC7A479-AD6D-4138-9F3E-F982AC154AAB}" destId="{3083EA80-F483-47C7-AF85-FB1956F856D5}" srcOrd="1" destOrd="0" presId="urn:microsoft.com/office/officeart/2005/8/layout/hProcess4"/>
    <dgm:cxn modelId="{12DEE3C8-D21F-4964-A2FD-CD9550A5D1FE}" type="presOf" srcId="{AFC7A479-AD6D-4138-9F3E-F982AC154AAB}" destId="{4B08A0C5-01E8-461E-9793-E189DAEFD955}" srcOrd="0" destOrd="0" presId="urn:microsoft.com/office/officeart/2005/8/layout/hProcess4"/>
    <dgm:cxn modelId="{6B446196-B4F8-4A72-9E35-E4D33242AD74}" type="presOf" srcId="{2A95F571-9F61-46BA-89BA-D5DA95E7C025}" destId="{9CC4CDD2-B46B-4C4E-A3F4-538D1749BC50}" srcOrd="0" destOrd="0" presId="urn:microsoft.com/office/officeart/2005/8/layout/hProcess4"/>
    <dgm:cxn modelId="{A31460B4-D827-46FF-A480-85334073BA12}" type="presOf" srcId="{7DA34756-B4C5-4C81-8921-422BD3CA8E79}" destId="{5B57C9EF-0921-4ABE-A475-C4E3163EDF0F}" srcOrd="0" destOrd="0" presId="urn:microsoft.com/office/officeart/2005/8/layout/hProcess4"/>
    <dgm:cxn modelId="{53804267-D5E1-47E9-9011-9073A6D4E250}" srcId="{CC0E05EE-D306-4443-ABF6-C89A061F289E}" destId="{30FEEB3E-839E-48D3-B2A8-B90937F06D57}" srcOrd="0" destOrd="0" parTransId="{FDE665F2-86A8-4B12-BA9B-08F653A6D0A2}" sibTransId="{CA42DC87-8950-48D1-8A69-74712FCCB049}"/>
    <dgm:cxn modelId="{2F663104-616D-432E-A0FB-DE03861D59B6}" srcId="{7DA34756-B4C5-4C81-8921-422BD3CA8E79}" destId="{2A95F571-9F61-46BA-89BA-D5DA95E7C025}" srcOrd="1" destOrd="0" parTransId="{DA17B0C6-E9FE-400E-BA27-9B8BF1AEA436}" sibTransId="{AB96D01F-6CD1-4C55-A3F1-51D90E5728EB}"/>
    <dgm:cxn modelId="{AF8B78D6-58CC-4886-A2BF-0B9556A8905F}" type="presOf" srcId="{30FEEB3E-839E-48D3-B2A8-B90937F06D57}" destId="{DABEC901-2DD9-40BE-9E9C-324EF03D31B0}" srcOrd="1" destOrd="0" presId="urn:microsoft.com/office/officeart/2005/8/layout/hProcess4"/>
    <dgm:cxn modelId="{DF793C70-A279-48FC-A49B-7A0F51AF2AD8}" srcId="{2A95F571-9F61-46BA-89BA-D5DA95E7C025}" destId="{AFC7A479-AD6D-4138-9F3E-F982AC154AAB}" srcOrd="0" destOrd="0" parTransId="{2AB11A28-AE53-4036-9724-FC1F7A75E113}" sibTransId="{BEBB9DC6-ED7E-45D7-B2E1-6E49095743EE}"/>
    <dgm:cxn modelId="{795A7BAE-40A8-4D8A-B4F2-F1E257F731EE}" type="presOf" srcId="{68A4AC87-37B7-4B11-AF23-9B14A2C9D5ED}" destId="{F40F8017-28AE-40FF-8B9D-7F507F1F8819}" srcOrd="0" destOrd="0" presId="urn:microsoft.com/office/officeart/2005/8/layout/hProcess4"/>
    <dgm:cxn modelId="{2DCB3EBD-B499-4985-99A1-3D170CA5EF53}" type="presParOf" srcId="{5B57C9EF-0921-4ABE-A475-C4E3163EDF0F}" destId="{E7BF1C71-FD8E-48C0-A480-22A267397F3F}" srcOrd="0" destOrd="0" presId="urn:microsoft.com/office/officeart/2005/8/layout/hProcess4"/>
    <dgm:cxn modelId="{BF383DDE-E7AC-44D5-A601-D592A3CCFF4B}" type="presParOf" srcId="{5B57C9EF-0921-4ABE-A475-C4E3163EDF0F}" destId="{B1902BE6-1721-4CF3-9E09-E8B4B72AD764}" srcOrd="1" destOrd="0" presId="urn:microsoft.com/office/officeart/2005/8/layout/hProcess4"/>
    <dgm:cxn modelId="{77EEBD2B-0633-46A7-BA57-13F91C1ED9FD}" type="presParOf" srcId="{5B57C9EF-0921-4ABE-A475-C4E3163EDF0F}" destId="{8AFF51E7-AC53-40C5-A46C-543A9BDE1CD6}" srcOrd="2" destOrd="0" presId="urn:microsoft.com/office/officeart/2005/8/layout/hProcess4"/>
    <dgm:cxn modelId="{5840642D-E36E-4A16-A729-3E114E25669C}" type="presParOf" srcId="{8AFF51E7-AC53-40C5-A46C-543A9BDE1CD6}" destId="{A7980A77-534C-4A96-BC74-AAC4DB21873D}" srcOrd="0" destOrd="0" presId="urn:microsoft.com/office/officeart/2005/8/layout/hProcess4"/>
    <dgm:cxn modelId="{4B40E49E-FECC-4338-AF40-8EE3C3D42D8F}" type="presParOf" srcId="{A7980A77-534C-4A96-BC74-AAC4DB21873D}" destId="{2B6007D9-2361-4674-A93B-13456FCBAB6C}" srcOrd="0" destOrd="0" presId="urn:microsoft.com/office/officeart/2005/8/layout/hProcess4"/>
    <dgm:cxn modelId="{D2879CEC-5377-4457-B8CD-74CCD173090B}" type="presParOf" srcId="{A7980A77-534C-4A96-BC74-AAC4DB21873D}" destId="{711E0A3F-65D6-4042-A6F1-16AB83FAA8D9}" srcOrd="1" destOrd="0" presId="urn:microsoft.com/office/officeart/2005/8/layout/hProcess4"/>
    <dgm:cxn modelId="{C765AFD3-592A-4793-8A69-8636DD521367}" type="presParOf" srcId="{A7980A77-534C-4A96-BC74-AAC4DB21873D}" destId="{DABEC901-2DD9-40BE-9E9C-324EF03D31B0}" srcOrd="2" destOrd="0" presId="urn:microsoft.com/office/officeart/2005/8/layout/hProcess4"/>
    <dgm:cxn modelId="{B5D5DC2A-439E-494E-A8DD-BA91DA882BD4}" type="presParOf" srcId="{A7980A77-534C-4A96-BC74-AAC4DB21873D}" destId="{44A51801-7AB7-445A-8CAE-96C1DB13FF32}" srcOrd="3" destOrd="0" presId="urn:microsoft.com/office/officeart/2005/8/layout/hProcess4"/>
    <dgm:cxn modelId="{50D23AB7-CB54-4BA2-A6B1-3FFB350BFBEA}" type="presParOf" srcId="{A7980A77-534C-4A96-BC74-AAC4DB21873D}" destId="{F9F71DF3-BF4D-4591-8FC2-DBF5D4699E75}" srcOrd="4" destOrd="0" presId="urn:microsoft.com/office/officeart/2005/8/layout/hProcess4"/>
    <dgm:cxn modelId="{590702C3-79EF-45F6-BBCC-E10BB7A74982}" type="presParOf" srcId="{8AFF51E7-AC53-40C5-A46C-543A9BDE1CD6}" destId="{F40F8017-28AE-40FF-8B9D-7F507F1F8819}" srcOrd="1" destOrd="0" presId="urn:microsoft.com/office/officeart/2005/8/layout/hProcess4"/>
    <dgm:cxn modelId="{5E1B7BF5-2537-457D-A25A-F65586BE9BC3}" type="presParOf" srcId="{8AFF51E7-AC53-40C5-A46C-543A9BDE1CD6}" destId="{2211C08D-59D7-49C5-AD60-B1D9FABE3102}" srcOrd="2" destOrd="0" presId="urn:microsoft.com/office/officeart/2005/8/layout/hProcess4"/>
    <dgm:cxn modelId="{7E364519-608D-4EF7-94B2-B7A57256BE71}" type="presParOf" srcId="{2211C08D-59D7-49C5-AD60-B1D9FABE3102}" destId="{7949B304-C414-4530-A78A-4816E2B078F9}" srcOrd="0" destOrd="0" presId="urn:microsoft.com/office/officeart/2005/8/layout/hProcess4"/>
    <dgm:cxn modelId="{01A16665-A69E-4884-8440-A333E0D3BEDC}" type="presParOf" srcId="{2211C08D-59D7-49C5-AD60-B1D9FABE3102}" destId="{4B08A0C5-01E8-461E-9793-E189DAEFD955}" srcOrd="1" destOrd="0" presId="urn:microsoft.com/office/officeart/2005/8/layout/hProcess4"/>
    <dgm:cxn modelId="{3863C25D-13E5-4F01-AC37-D31B185FB990}" type="presParOf" srcId="{2211C08D-59D7-49C5-AD60-B1D9FABE3102}" destId="{3083EA80-F483-47C7-AF85-FB1956F856D5}" srcOrd="2" destOrd="0" presId="urn:microsoft.com/office/officeart/2005/8/layout/hProcess4"/>
    <dgm:cxn modelId="{5A6A0554-028B-4464-9545-1901813CD81B}" type="presParOf" srcId="{2211C08D-59D7-49C5-AD60-B1D9FABE3102}" destId="{9CC4CDD2-B46B-4C4E-A3F4-538D1749BC50}" srcOrd="3" destOrd="0" presId="urn:microsoft.com/office/officeart/2005/8/layout/hProcess4"/>
    <dgm:cxn modelId="{1F14C29B-B2D9-4647-AB46-25B3E1450508}" type="presParOf" srcId="{2211C08D-59D7-49C5-AD60-B1D9FABE3102}" destId="{FA613A63-51BD-4BAA-A893-B5B9F873F5B0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27622-A1B1-416F-9CBB-5A4E27084A6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5C4E111-F52E-4A44-BDC6-4620C2E222F7}">
      <dgm:prSet phldrT="[Text]" custT="1"/>
      <dgm:spPr/>
      <dgm:t>
        <a:bodyPr/>
        <a:lstStyle/>
        <a:p>
          <a:r>
            <a:rPr lang="fr-FR" sz="2800" dirty="0" smtClean="0"/>
            <a:t>Tissue damage </a:t>
          </a:r>
          <a:endParaRPr lang="en-US" sz="2800" dirty="0"/>
        </a:p>
      </dgm:t>
    </dgm:pt>
    <dgm:pt modelId="{0D06FF65-D453-4332-9779-E666871B476C}" type="parTrans" cxnId="{323E4284-6867-424C-8442-404F9E149606}">
      <dgm:prSet/>
      <dgm:spPr/>
      <dgm:t>
        <a:bodyPr/>
        <a:lstStyle/>
        <a:p>
          <a:endParaRPr lang="en-US"/>
        </a:p>
      </dgm:t>
    </dgm:pt>
    <dgm:pt modelId="{ECBBE548-BCC2-40E5-967C-B997C13C1DA6}" type="sibTrans" cxnId="{323E4284-6867-424C-8442-404F9E149606}">
      <dgm:prSet/>
      <dgm:spPr/>
      <dgm:t>
        <a:bodyPr/>
        <a:lstStyle/>
        <a:p>
          <a:endParaRPr lang="en-US"/>
        </a:p>
      </dgm:t>
    </dgm:pt>
    <dgm:pt modelId="{CE81D443-EF4E-4B6A-ABFA-2492DAA3A152}">
      <dgm:prSet phldrT="[Text]" custT="1"/>
      <dgm:spPr/>
      <dgm:t>
        <a:bodyPr/>
        <a:lstStyle/>
        <a:p>
          <a:r>
            <a:rPr lang="fr-FR" sz="2800" dirty="0" err="1" smtClean="0"/>
            <a:t>Prostaglandin</a:t>
          </a:r>
          <a:r>
            <a:rPr lang="fr-FR" sz="2800" dirty="0" smtClean="0"/>
            <a:t> </a:t>
          </a:r>
          <a:r>
            <a:rPr lang="fr-FR" sz="2800" dirty="0" err="1" smtClean="0"/>
            <a:t>synthase</a:t>
          </a:r>
          <a:r>
            <a:rPr lang="fr-FR" sz="2800" dirty="0" smtClean="0"/>
            <a:t> </a:t>
          </a:r>
          <a:r>
            <a:rPr lang="en-US" sz="2800" dirty="0" smtClean="0"/>
            <a:t>(</a:t>
          </a:r>
          <a:r>
            <a:rPr lang="en-US" sz="2800" dirty="0" err="1" smtClean="0"/>
            <a:t>cyclooxygenase</a:t>
          </a:r>
          <a:r>
            <a:rPr lang="en-US" sz="2800" dirty="0" smtClean="0"/>
            <a:t>)</a:t>
          </a:r>
          <a:r>
            <a:rPr lang="fr-FR" sz="2800" dirty="0" smtClean="0"/>
            <a:t> </a:t>
          </a:r>
          <a:endParaRPr lang="en-US" sz="2800" dirty="0"/>
        </a:p>
      </dgm:t>
    </dgm:pt>
    <dgm:pt modelId="{B65D8EF5-F46D-49FD-BC64-9716C9CD0D8D}" type="parTrans" cxnId="{B74B6218-F05E-4EA2-A421-8E134475F743}">
      <dgm:prSet/>
      <dgm:spPr/>
      <dgm:t>
        <a:bodyPr/>
        <a:lstStyle/>
        <a:p>
          <a:endParaRPr lang="en-US"/>
        </a:p>
      </dgm:t>
    </dgm:pt>
    <dgm:pt modelId="{8EFAD7E1-7E77-4237-B453-FCCDB264596D}" type="sibTrans" cxnId="{B74B6218-F05E-4EA2-A421-8E134475F743}">
      <dgm:prSet/>
      <dgm:spPr/>
      <dgm:t>
        <a:bodyPr/>
        <a:lstStyle/>
        <a:p>
          <a:endParaRPr lang="en-US"/>
        </a:p>
      </dgm:t>
    </dgm:pt>
    <dgm:pt modelId="{8E01137D-FFB9-4976-85E7-4A7D39EE1D34}">
      <dgm:prSet phldrT="[Text]" custT="1"/>
      <dgm:spPr/>
      <dgm:t>
        <a:bodyPr/>
        <a:lstStyle/>
        <a:p>
          <a:r>
            <a:rPr lang="en-US" sz="3200" smtClean="0"/>
            <a:t>Prostaglandin</a:t>
          </a:r>
          <a:endParaRPr lang="en-US" sz="3200" dirty="0"/>
        </a:p>
      </dgm:t>
    </dgm:pt>
    <dgm:pt modelId="{A2BE74BA-0841-49DC-881C-131809D49893}" type="parTrans" cxnId="{CE54B45C-BDEC-4DB2-AA2A-968B54872BE0}">
      <dgm:prSet/>
      <dgm:spPr/>
      <dgm:t>
        <a:bodyPr/>
        <a:lstStyle/>
        <a:p>
          <a:endParaRPr lang="en-US"/>
        </a:p>
      </dgm:t>
    </dgm:pt>
    <dgm:pt modelId="{D789491F-7182-44C6-8130-11C050B4AE0B}" type="sibTrans" cxnId="{CE54B45C-BDEC-4DB2-AA2A-968B54872BE0}">
      <dgm:prSet/>
      <dgm:spPr/>
      <dgm:t>
        <a:bodyPr/>
        <a:lstStyle/>
        <a:p>
          <a:endParaRPr lang="en-US"/>
        </a:p>
      </dgm:t>
    </dgm:pt>
    <dgm:pt modelId="{BB9781E9-D5EB-4EFE-8973-2A963C6C8D5E}" type="pres">
      <dgm:prSet presAssocID="{BCF27622-A1B1-416F-9CBB-5A4E27084A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7ECE1-5288-48F6-BCA2-B7497672A671}" type="pres">
      <dgm:prSet presAssocID="{BCF27622-A1B1-416F-9CBB-5A4E27084A6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36869C81-77BC-4F4F-8D5F-3BD0CFDC70D8}" type="pres">
      <dgm:prSet presAssocID="{BCF27622-A1B1-416F-9CBB-5A4E27084A68}" presName="ThreeNodes_1" presStyleLbl="node1" presStyleIdx="0" presStyleCnt="3" custScaleY="5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4750C-197D-4A25-9438-94087EBEADEA}" type="pres">
      <dgm:prSet presAssocID="{BCF27622-A1B1-416F-9CBB-5A4E27084A68}" presName="ThreeNodes_2" presStyleLbl="node1" presStyleIdx="1" presStyleCnt="3" custScaleY="76923" custLinFactNeighborX="-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7618B-741A-4CC5-A933-9EA479410126}" type="pres">
      <dgm:prSet presAssocID="{BCF27622-A1B1-416F-9CBB-5A4E27084A68}" presName="ThreeNodes_3" presStyleLbl="node1" presStyleIdx="2" presStyleCnt="3" custScaleY="70940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CB97E-2A79-46A5-99C5-FB7AFD4125F7}" type="pres">
      <dgm:prSet presAssocID="{BCF27622-A1B1-416F-9CBB-5A4E27084A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D5555-342D-4901-A6A2-A3684EF56772}" type="pres">
      <dgm:prSet presAssocID="{BCF27622-A1B1-416F-9CBB-5A4E27084A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4241D-E306-4592-B114-21CACB1971A8}" type="pres">
      <dgm:prSet presAssocID="{BCF27622-A1B1-416F-9CBB-5A4E27084A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0E8BD-50CB-4BEC-9F75-84FBDD93FE5A}" type="pres">
      <dgm:prSet presAssocID="{BCF27622-A1B1-416F-9CBB-5A4E27084A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812F9-3C40-4273-95CE-1D3A7E7FB414}" type="pres">
      <dgm:prSet presAssocID="{BCF27622-A1B1-416F-9CBB-5A4E27084A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B6218-F05E-4EA2-A421-8E134475F743}" srcId="{BCF27622-A1B1-416F-9CBB-5A4E27084A68}" destId="{CE81D443-EF4E-4B6A-ABFA-2492DAA3A152}" srcOrd="1" destOrd="0" parTransId="{B65D8EF5-F46D-49FD-BC64-9716C9CD0D8D}" sibTransId="{8EFAD7E1-7E77-4237-B453-FCCDB264596D}"/>
    <dgm:cxn modelId="{69144DB9-3368-407F-AD7B-D94FB0BD427B}" type="presOf" srcId="{CE81D443-EF4E-4B6A-ABFA-2492DAA3A152}" destId="{0480E8BD-50CB-4BEC-9F75-84FBDD93FE5A}" srcOrd="1" destOrd="0" presId="urn:microsoft.com/office/officeart/2005/8/layout/vProcess5"/>
    <dgm:cxn modelId="{CE54B45C-BDEC-4DB2-AA2A-968B54872BE0}" srcId="{BCF27622-A1B1-416F-9CBB-5A4E27084A68}" destId="{8E01137D-FFB9-4976-85E7-4A7D39EE1D34}" srcOrd="2" destOrd="0" parTransId="{A2BE74BA-0841-49DC-881C-131809D49893}" sibTransId="{D789491F-7182-44C6-8130-11C050B4AE0B}"/>
    <dgm:cxn modelId="{58788AB7-1918-4384-B666-FBBA0EFBDAA3}" type="presOf" srcId="{8E01137D-FFB9-4976-85E7-4A7D39EE1D34}" destId="{49D812F9-3C40-4273-95CE-1D3A7E7FB414}" srcOrd="1" destOrd="0" presId="urn:microsoft.com/office/officeart/2005/8/layout/vProcess5"/>
    <dgm:cxn modelId="{A659450D-5AC5-4C16-B5D6-AF25FFF8DF9E}" type="presOf" srcId="{8EFAD7E1-7E77-4237-B453-FCCDB264596D}" destId="{E6BD5555-342D-4901-A6A2-A3684EF56772}" srcOrd="0" destOrd="0" presId="urn:microsoft.com/office/officeart/2005/8/layout/vProcess5"/>
    <dgm:cxn modelId="{323E4284-6867-424C-8442-404F9E149606}" srcId="{BCF27622-A1B1-416F-9CBB-5A4E27084A68}" destId="{05C4E111-F52E-4A44-BDC6-4620C2E222F7}" srcOrd="0" destOrd="0" parTransId="{0D06FF65-D453-4332-9779-E666871B476C}" sibTransId="{ECBBE548-BCC2-40E5-967C-B997C13C1DA6}"/>
    <dgm:cxn modelId="{54F3DDFD-5A69-411E-975D-3419057F8873}" type="presOf" srcId="{8E01137D-FFB9-4976-85E7-4A7D39EE1D34}" destId="{E8A7618B-741A-4CC5-A933-9EA479410126}" srcOrd="0" destOrd="0" presId="urn:microsoft.com/office/officeart/2005/8/layout/vProcess5"/>
    <dgm:cxn modelId="{33A540CB-9A5C-442D-BA36-373C0E83EC36}" type="presOf" srcId="{05C4E111-F52E-4A44-BDC6-4620C2E222F7}" destId="{36869C81-77BC-4F4F-8D5F-3BD0CFDC70D8}" srcOrd="0" destOrd="0" presId="urn:microsoft.com/office/officeart/2005/8/layout/vProcess5"/>
    <dgm:cxn modelId="{E25C49CA-B4C4-4266-BA3A-446F5887129B}" type="presOf" srcId="{BCF27622-A1B1-416F-9CBB-5A4E27084A68}" destId="{BB9781E9-D5EB-4EFE-8973-2A963C6C8D5E}" srcOrd="0" destOrd="0" presId="urn:microsoft.com/office/officeart/2005/8/layout/vProcess5"/>
    <dgm:cxn modelId="{515BD634-2E15-42E8-8DF1-997DB203C676}" type="presOf" srcId="{CE81D443-EF4E-4B6A-ABFA-2492DAA3A152}" destId="{6934750C-197D-4A25-9438-94087EBEADEA}" srcOrd="0" destOrd="0" presId="urn:microsoft.com/office/officeart/2005/8/layout/vProcess5"/>
    <dgm:cxn modelId="{5F0C5F63-1AD1-4457-A0C2-5C1EEA8F7E21}" type="presOf" srcId="{05C4E111-F52E-4A44-BDC6-4620C2E222F7}" destId="{CF24241D-E306-4592-B114-21CACB1971A8}" srcOrd="1" destOrd="0" presId="urn:microsoft.com/office/officeart/2005/8/layout/vProcess5"/>
    <dgm:cxn modelId="{ACC4D81B-D123-4A87-BFDE-E8D9063D9761}" type="presOf" srcId="{ECBBE548-BCC2-40E5-967C-B997C13C1DA6}" destId="{6F3CB97E-2A79-46A5-99C5-FB7AFD4125F7}" srcOrd="0" destOrd="0" presId="urn:microsoft.com/office/officeart/2005/8/layout/vProcess5"/>
    <dgm:cxn modelId="{844069E0-D4C3-4E41-B762-288C6DFC6BC7}" type="presParOf" srcId="{BB9781E9-D5EB-4EFE-8973-2A963C6C8D5E}" destId="{1FA7ECE1-5288-48F6-BCA2-B7497672A671}" srcOrd="0" destOrd="0" presId="urn:microsoft.com/office/officeart/2005/8/layout/vProcess5"/>
    <dgm:cxn modelId="{08CC4DB3-955C-4BA4-A88D-5A9A06DD092F}" type="presParOf" srcId="{BB9781E9-D5EB-4EFE-8973-2A963C6C8D5E}" destId="{36869C81-77BC-4F4F-8D5F-3BD0CFDC70D8}" srcOrd="1" destOrd="0" presId="urn:microsoft.com/office/officeart/2005/8/layout/vProcess5"/>
    <dgm:cxn modelId="{44796120-A577-4371-A140-8CE6EA1B2C01}" type="presParOf" srcId="{BB9781E9-D5EB-4EFE-8973-2A963C6C8D5E}" destId="{6934750C-197D-4A25-9438-94087EBEADEA}" srcOrd="2" destOrd="0" presId="urn:microsoft.com/office/officeart/2005/8/layout/vProcess5"/>
    <dgm:cxn modelId="{608C2370-AA4F-4804-863C-32C62C9DCA29}" type="presParOf" srcId="{BB9781E9-D5EB-4EFE-8973-2A963C6C8D5E}" destId="{E8A7618B-741A-4CC5-A933-9EA479410126}" srcOrd="3" destOrd="0" presId="urn:microsoft.com/office/officeart/2005/8/layout/vProcess5"/>
    <dgm:cxn modelId="{9E5475DA-2AC2-4430-84B6-96B6D8E70753}" type="presParOf" srcId="{BB9781E9-D5EB-4EFE-8973-2A963C6C8D5E}" destId="{6F3CB97E-2A79-46A5-99C5-FB7AFD4125F7}" srcOrd="4" destOrd="0" presId="urn:microsoft.com/office/officeart/2005/8/layout/vProcess5"/>
    <dgm:cxn modelId="{30FE3AEB-793A-40C9-8090-AAF72809AEB8}" type="presParOf" srcId="{BB9781E9-D5EB-4EFE-8973-2A963C6C8D5E}" destId="{E6BD5555-342D-4901-A6A2-A3684EF56772}" srcOrd="5" destOrd="0" presId="urn:microsoft.com/office/officeart/2005/8/layout/vProcess5"/>
    <dgm:cxn modelId="{C5E263B2-47D7-42A0-A00E-66288CF28CFA}" type="presParOf" srcId="{BB9781E9-D5EB-4EFE-8973-2A963C6C8D5E}" destId="{CF24241D-E306-4592-B114-21CACB1971A8}" srcOrd="6" destOrd="0" presId="urn:microsoft.com/office/officeart/2005/8/layout/vProcess5"/>
    <dgm:cxn modelId="{7889BEBF-B108-4195-88BD-9B4B9A4546B6}" type="presParOf" srcId="{BB9781E9-D5EB-4EFE-8973-2A963C6C8D5E}" destId="{0480E8BD-50CB-4BEC-9F75-84FBDD93FE5A}" srcOrd="7" destOrd="0" presId="urn:microsoft.com/office/officeart/2005/8/layout/vProcess5"/>
    <dgm:cxn modelId="{F407ABD2-139E-4539-9A4B-6E05482B5FDA}" type="presParOf" srcId="{BB9781E9-D5EB-4EFE-8973-2A963C6C8D5E}" destId="{49D812F9-3C40-4273-95CE-1D3A7E7FB414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24329-422F-4734-B959-D900418CAAC4}">
      <dsp:nvSpPr>
        <dsp:cNvPr id="0" name=""/>
        <dsp:cNvSpPr/>
      </dsp:nvSpPr>
      <dsp:spPr>
        <a:xfrm>
          <a:off x="5569860" y="379304"/>
          <a:ext cx="734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326" y="45720"/>
              </a:lnTo>
              <a:lnTo>
                <a:pt x="384326" y="47160"/>
              </a:lnTo>
              <a:lnTo>
                <a:pt x="734452" y="4716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7959" y="422340"/>
        <a:ext cx="38252" cy="5368"/>
      </dsp:txXfrm>
    </dsp:sp>
    <dsp:sp modelId="{B385E71B-B4CD-49B8-973E-A96629D32DBC}">
      <dsp:nvSpPr>
        <dsp:cNvPr id="0" name=""/>
        <dsp:cNvSpPr/>
      </dsp:nvSpPr>
      <dsp:spPr>
        <a:xfrm>
          <a:off x="7" y="201210"/>
          <a:ext cx="5571652" cy="447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compression or shear stresses </a:t>
          </a:r>
          <a:endParaRPr lang="en-US" sz="2800" kern="1200" dirty="0"/>
        </a:p>
      </dsp:txBody>
      <dsp:txXfrm>
        <a:off x="7" y="201210"/>
        <a:ext cx="5571652" cy="447629"/>
      </dsp:txXfrm>
    </dsp:sp>
    <dsp:sp modelId="{8DF60B44-F242-46A0-BAB7-582D7668135A}">
      <dsp:nvSpPr>
        <dsp:cNvPr id="0" name=""/>
        <dsp:cNvSpPr/>
      </dsp:nvSpPr>
      <dsp:spPr>
        <a:xfrm>
          <a:off x="4216701" y="631461"/>
          <a:ext cx="3285858" cy="490475"/>
        </a:xfrm>
        <a:custGeom>
          <a:avLst/>
          <a:gdLst/>
          <a:ahLst/>
          <a:cxnLst/>
          <a:rect l="0" t="0" r="0" b="0"/>
          <a:pathLst>
            <a:path>
              <a:moveTo>
                <a:pt x="3285858" y="0"/>
              </a:moveTo>
              <a:lnTo>
                <a:pt x="3285858" y="262337"/>
              </a:lnTo>
              <a:lnTo>
                <a:pt x="0" y="262337"/>
              </a:lnTo>
              <a:lnTo>
                <a:pt x="0" y="490475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76457" y="874014"/>
        <a:ext cx="166345" cy="5368"/>
      </dsp:txXfrm>
    </dsp:sp>
    <dsp:sp modelId="{4F5AB05F-4F32-49BC-B4D3-6FC9B8BD86F3}">
      <dsp:nvSpPr>
        <dsp:cNvPr id="0" name=""/>
        <dsp:cNvSpPr/>
      </dsp:nvSpPr>
      <dsp:spPr>
        <a:xfrm>
          <a:off x="6336712" y="219670"/>
          <a:ext cx="2331694" cy="413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cell damage</a:t>
          </a:r>
        </a:p>
      </dsp:txBody>
      <dsp:txXfrm>
        <a:off x="6336712" y="219670"/>
        <a:ext cx="2331694" cy="413591"/>
      </dsp:txXfrm>
    </dsp:sp>
    <dsp:sp modelId="{0E416C5D-60F7-4491-B937-7F73D8B236D5}">
      <dsp:nvSpPr>
        <dsp:cNvPr id="0" name=""/>
        <dsp:cNvSpPr/>
      </dsp:nvSpPr>
      <dsp:spPr>
        <a:xfrm>
          <a:off x="2248296" y="2153896"/>
          <a:ext cx="1968404" cy="463187"/>
        </a:xfrm>
        <a:custGeom>
          <a:avLst/>
          <a:gdLst/>
          <a:ahLst/>
          <a:cxnLst/>
          <a:rect l="0" t="0" r="0" b="0"/>
          <a:pathLst>
            <a:path>
              <a:moveTo>
                <a:pt x="1968404" y="0"/>
              </a:moveTo>
              <a:lnTo>
                <a:pt x="1968404" y="248693"/>
              </a:lnTo>
              <a:lnTo>
                <a:pt x="0" y="248693"/>
              </a:lnTo>
              <a:lnTo>
                <a:pt x="0" y="463187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81764" y="2382806"/>
        <a:ext cx="101469" cy="5368"/>
      </dsp:txXfrm>
    </dsp:sp>
    <dsp:sp modelId="{C0F99533-75B5-4EF7-8766-C11B4B55927B}">
      <dsp:nvSpPr>
        <dsp:cNvPr id="0" name=""/>
        <dsp:cNvSpPr/>
      </dsp:nvSpPr>
      <dsp:spPr>
        <a:xfrm>
          <a:off x="215945" y="1154336"/>
          <a:ext cx="8001511" cy="100136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releasing </a:t>
          </a:r>
          <a:r>
            <a:rPr lang="en-US" sz="2400" b="1" kern="1200" dirty="0" err="1" smtClean="0"/>
            <a:t>cathepsin</a:t>
          </a:r>
          <a:r>
            <a:rPr lang="en-US" sz="2400" kern="1200" dirty="0" smtClean="0"/>
            <a:t>, which in turn induces loss of proteoglycans and water.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</dsp:txBody>
      <dsp:txXfrm>
        <a:off x="215945" y="1154336"/>
        <a:ext cx="8001511" cy="1001360"/>
      </dsp:txXfrm>
    </dsp:sp>
    <dsp:sp modelId="{DEE8FE7E-C684-474D-A668-94BB39DB2577}">
      <dsp:nvSpPr>
        <dsp:cNvPr id="0" name=""/>
        <dsp:cNvSpPr/>
      </dsp:nvSpPr>
      <dsp:spPr>
        <a:xfrm>
          <a:off x="4494786" y="3191127"/>
          <a:ext cx="515482" cy="157865"/>
        </a:xfrm>
        <a:custGeom>
          <a:avLst/>
          <a:gdLst/>
          <a:ahLst/>
          <a:cxnLst/>
          <a:rect l="0" t="0" r="0" b="0"/>
          <a:pathLst>
            <a:path>
              <a:moveTo>
                <a:pt x="0" y="157865"/>
              </a:moveTo>
              <a:lnTo>
                <a:pt x="274841" y="157865"/>
              </a:lnTo>
              <a:lnTo>
                <a:pt x="274841" y="0"/>
              </a:lnTo>
              <a:lnTo>
                <a:pt x="515482" y="0"/>
              </a:lnTo>
            </a:path>
          </a:pathLst>
        </a:custGeom>
        <a:noFill/>
        <a:ln w="95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FF0000"/>
            </a:solidFill>
          </a:endParaRPr>
        </a:p>
      </dsp:txBody>
      <dsp:txXfrm>
        <a:off x="4738316" y="3267375"/>
        <a:ext cx="28422" cy="5368"/>
      </dsp:txXfrm>
    </dsp:sp>
    <dsp:sp modelId="{3366481E-71AE-4828-886C-293B6C3C0B6C}">
      <dsp:nvSpPr>
        <dsp:cNvPr id="0" name=""/>
        <dsp:cNvSpPr/>
      </dsp:nvSpPr>
      <dsp:spPr>
        <a:xfrm>
          <a:off x="7" y="2649484"/>
          <a:ext cx="4496578" cy="1399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decreases cartilage resiliency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leaves collagen exposed.</a:t>
          </a:r>
          <a:endParaRPr lang="en-US" sz="2400" kern="1200" dirty="0"/>
        </a:p>
      </dsp:txBody>
      <dsp:txXfrm>
        <a:off x="7" y="2649484"/>
        <a:ext cx="4496578" cy="1399016"/>
      </dsp:txXfrm>
    </dsp:sp>
    <dsp:sp modelId="{50942DBE-CDCB-4CEC-B3DF-511126F44BEC}">
      <dsp:nvSpPr>
        <dsp:cNvPr id="0" name=""/>
        <dsp:cNvSpPr/>
      </dsp:nvSpPr>
      <dsp:spPr>
        <a:xfrm>
          <a:off x="5042668" y="2649491"/>
          <a:ext cx="3648191" cy="1083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 that fissuring (fibrillation) occurs</a:t>
          </a:r>
          <a:endParaRPr lang="en-US" sz="2400" kern="1200" dirty="0"/>
        </a:p>
      </dsp:txBody>
      <dsp:txXfrm>
        <a:off x="5042668" y="2649491"/>
        <a:ext cx="3648191" cy="1083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E0A3F-65D6-4042-A6F1-16AB83FAA8D9}">
      <dsp:nvSpPr>
        <dsp:cNvPr id="0" name=""/>
        <dsp:cNvSpPr/>
      </dsp:nvSpPr>
      <dsp:spPr>
        <a:xfrm>
          <a:off x="1080096" y="532499"/>
          <a:ext cx="2476158" cy="102323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Additional chondrocyte damage</a:t>
          </a:r>
          <a:endParaRPr lang="en-US" sz="1900" kern="1200" dirty="0"/>
        </a:p>
      </dsp:txBody>
      <dsp:txXfrm>
        <a:off x="1103643" y="556046"/>
        <a:ext cx="2429064" cy="756875"/>
      </dsp:txXfrm>
    </dsp:sp>
    <dsp:sp modelId="{F40F8017-28AE-40FF-8B9D-7F507F1F8819}">
      <dsp:nvSpPr>
        <dsp:cNvPr id="0" name=""/>
        <dsp:cNvSpPr/>
      </dsp:nvSpPr>
      <dsp:spPr>
        <a:xfrm>
          <a:off x="2879672" y="-927579"/>
          <a:ext cx="3447852" cy="3447852"/>
        </a:xfrm>
        <a:prstGeom prst="leftCircularArrow">
          <a:avLst>
            <a:gd name="adj1" fmla="val 2675"/>
            <a:gd name="adj2" fmla="val 325559"/>
            <a:gd name="adj3" fmla="val 2377320"/>
            <a:gd name="adj4" fmla="val 9300740"/>
            <a:gd name="adj5" fmla="val 3121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51801-7AB7-445A-8CAE-96C1DB13FF32}">
      <dsp:nvSpPr>
        <dsp:cNvPr id="0" name=""/>
        <dsp:cNvSpPr/>
      </dsp:nvSpPr>
      <dsp:spPr>
        <a:xfrm>
          <a:off x="2487459" y="1296145"/>
          <a:ext cx="1463795" cy="438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then occurs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00303" y="1308989"/>
        <a:ext cx="1438107" cy="412840"/>
      </dsp:txXfrm>
    </dsp:sp>
    <dsp:sp modelId="{4B08A0C5-01E8-461E-9793-E189DAEFD955}">
      <dsp:nvSpPr>
        <dsp:cNvPr id="0" name=""/>
        <dsp:cNvSpPr/>
      </dsp:nvSpPr>
      <dsp:spPr>
        <a:xfrm>
          <a:off x="4448694" y="807321"/>
          <a:ext cx="3709374" cy="84886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additional </a:t>
          </a:r>
          <a:r>
            <a:rPr lang="en-US" sz="2400" kern="1200" dirty="0" err="1" smtClean="0"/>
            <a:t>cathepsin</a:t>
          </a:r>
          <a:r>
            <a:rPr lang="en-US" sz="2400" kern="1200" dirty="0" smtClean="0"/>
            <a:t> is released</a:t>
          </a:r>
          <a:endParaRPr lang="en-US" sz="2400" kern="1200" dirty="0"/>
        </a:p>
      </dsp:txBody>
      <dsp:txXfrm>
        <a:off x="4468229" y="1008755"/>
        <a:ext cx="3670304" cy="627894"/>
      </dsp:txXfrm>
    </dsp:sp>
    <dsp:sp modelId="{9CC4CDD2-B46B-4C4E-A3F4-538D1749BC50}">
      <dsp:nvSpPr>
        <dsp:cNvPr id="0" name=""/>
        <dsp:cNvSpPr/>
      </dsp:nvSpPr>
      <dsp:spPr>
        <a:xfrm>
          <a:off x="6305743" y="360042"/>
          <a:ext cx="2479232" cy="70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And the cycle continues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326538" y="380837"/>
        <a:ext cx="2437642" cy="668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69C81-77BC-4F4F-8D5F-3BD0CFDC70D8}">
      <dsp:nvSpPr>
        <dsp:cNvPr id="0" name=""/>
        <dsp:cNvSpPr/>
      </dsp:nvSpPr>
      <dsp:spPr>
        <a:xfrm>
          <a:off x="0" y="134395"/>
          <a:ext cx="7191367" cy="3135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Tissue damage </a:t>
          </a:r>
          <a:endParaRPr lang="en-US" sz="2800" kern="1200" dirty="0"/>
        </a:p>
      </dsp:txBody>
      <dsp:txXfrm>
        <a:off x="9185" y="143580"/>
        <a:ext cx="6578679" cy="295217"/>
      </dsp:txXfrm>
    </dsp:sp>
    <dsp:sp modelId="{6934750C-197D-4A25-9438-94087EBEADEA}">
      <dsp:nvSpPr>
        <dsp:cNvPr id="0" name=""/>
        <dsp:cNvSpPr/>
      </dsp:nvSpPr>
      <dsp:spPr>
        <a:xfrm>
          <a:off x="619070" y="746640"/>
          <a:ext cx="7191367" cy="44798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smtClean="0"/>
            <a:t>Prostaglandin synthase </a:t>
          </a:r>
          <a:r>
            <a:rPr lang="en-US" sz="2800" kern="1200" smtClean="0"/>
            <a:t>(cyclooxygenase)</a:t>
          </a:r>
          <a:r>
            <a:rPr lang="fr-FR" sz="2800" kern="1200" smtClean="0"/>
            <a:t> </a:t>
          </a:r>
          <a:endParaRPr lang="en-US" sz="2800" kern="1200" dirty="0"/>
        </a:p>
      </dsp:txBody>
      <dsp:txXfrm>
        <a:off x="632191" y="759761"/>
        <a:ext cx="6152046" cy="421741"/>
      </dsp:txXfrm>
    </dsp:sp>
    <dsp:sp modelId="{E8A7618B-741A-4CC5-A933-9EA479410126}">
      <dsp:nvSpPr>
        <dsp:cNvPr id="0" name=""/>
        <dsp:cNvSpPr/>
      </dsp:nvSpPr>
      <dsp:spPr>
        <a:xfrm>
          <a:off x="1269064" y="1443504"/>
          <a:ext cx="7191367" cy="41313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Prostaglandin</a:t>
          </a:r>
          <a:endParaRPr lang="en-US" sz="3200" kern="1200" dirty="0"/>
        </a:p>
      </dsp:txBody>
      <dsp:txXfrm>
        <a:off x="1281164" y="1455604"/>
        <a:ext cx="6154088" cy="388939"/>
      </dsp:txXfrm>
    </dsp:sp>
    <dsp:sp modelId="{6F3CB97E-2A79-46A5-99C5-FB7AFD4125F7}">
      <dsp:nvSpPr>
        <dsp:cNvPr id="0" name=""/>
        <dsp:cNvSpPr/>
      </dsp:nvSpPr>
      <dsp:spPr>
        <a:xfrm>
          <a:off x="6812820" y="441637"/>
          <a:ext cx="378546" cy="378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897993" y="441637"/>
        <a:ext cx="208200" cy="284856"/>
      </dsp:txXfrm>
    </dsp:sp>
    <dsp:sp modelId="{E6BD5555-342D-4901-A6A2-A3684EF56772}">
      <dsp:nvSpPr>
        <dsp:cNvPr id="0" name=""/>
        <dsp:cNvSpPr/>
      </dsp:nvSpPr>
      <dsp:spPr>
        <a:xfrm>
          <a:off x="7447353" y="1117197"/>
          <a:ext cx="378546" cy="378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7532526" y="1117197"/>
        <a:ext cx="208200" cy="28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9266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2358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07862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967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7532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80604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70800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71190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074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18862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5460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1AA9-3ECD-4FDC-96CD-8F8F1EFD8B95}" type="datetimeFigureOut">
              <a:rPr lang="fa-IR" smtClean="0"/>
              <a:pPr/>
              <a:t>1442/09/28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05BD-C19F-4C93-9211-0D18EA90D74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6125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6286544" cy="85725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 </a:t>
            </a:r>
            <a:r>
              <a:rPr lang="en-US" b="1" i="1" dirty="0"/>
              <a:t>Degenerative Joint </a:t>
            </a:r>
            <a:r>
              <a:rPr lang="en-US" b="1" i="1" dirty="0" smtClean="0"/>
              <a:t>Disease include: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983248"/>
            <a:ext cx="8186766" cy="3874752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 Primary </a:t>
            </a:r>
            <a:r>
              <a:rPr lang="en-US" b="1" dirty="0"/>
              <a:t>DJD </a:t>
            </a:r>
            <a:r>
              <a:rPr lang="en-US" dirty="0"/>
              <a:t>is a degeneration of cartilage in </a:t>
            </a:r>
            <a:r>
              <a:rPr lang="en-US" b="1" dirty="0"/>
              <a:t>elderly individuals</a:t>
            </a:r>
            <a:r>
              <a:rPr lang="en-US" dirty="0"/>
              <a:t> occurring </a:t>
            </a:r>
            <a:r>
              <a:rPr lang="en-US" dirty="0" smtClean="0"/>
              <a:t>for </a:t>
            </a:r>
            <a:r>
              <a:rPr lang="en-US" b="1" dirty="0" smtClean="0"/>
              <a:t>no </a:t>
            </a:r>
            <a:r>
              <a:rPr lang="en-US" b="1" dirty="0"/>
              <a:t>known reason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Secondary </a:t>
            </a:r>
            <a:r>
              <a:rPr lang="en-US" b="1" dirty="0"/>
              <a:t>DJD </a:t>
            </a:r>
            <a:r>
              <a:rPr lang="en-US" dirty="0"/>
              <a:t>develops secondarily from known </a:t>
            </a:r>
            <a:r>
              <a:rPr lang="en-US" b="1" dirty="0"/>
              <a:t>conditions that affect the </a:t>
            </a:r>
            <a:r>
              <a:rPr lang="en-US" b="1" dirty="0" smtClean="0"/>
              <a:t>joint and </a:t>
            </a:r>
            <a:r>
              <a:rPr lang="en-US" b="1" dirty="0"/>
              <a:t>supporting structures</a:t>
            </a:r>
            <a:r>
              <a:rPr lang="en-US" b="1" dirty="0" smtClean="0"/>
              <a:t>.</a:t>
            </a:r>
            <a:r>
              <a:rPr lang="en-US" b="1" dirty="0"/>
              <a:t> </a:t>
            </a:r>
            <a:r>
              <a:rPr lang="en-US" dirty="0"/>
              <a:t>This is perhaps the most common type observed in </a:t>
            </a:r>
            <a:r>
              <a:rPr lang="en-US" b="1" dirty="0" smtClean="0"/>
              <a:t>small animals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3314" name="Picture 2" descr="Degenerative Joint Disease and Working 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66"/>
            <a:ext cx="23812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53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206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COX-1:  performs </a:t>
            </a:r>
            <a:r>
              <a:rPr lang="en-US" b="1" dirty="0" smtClean="0"/>
              <a:t>homeostatic</a:t>
            </a:r>
            <a:r>
              <a:rPr lang="en-US" b="1" dirty="0"/>
              <a:t> </a:t>
            </a:r>
            <a:r>
              <a:rPr lang="en-US" b="1" dirty="0" smtClean="0"/>
              <a:t>mechanisms</a:t>
            </a:r>
            <a:r>
              <a:rPr lang="en-US" dirty="0"/>
              <a:t>, including manufacture of prostaglandins that protect the GI </a:t>
            </a:r>
            <a:r>
              <a:rPr lang="en-US" dirty="0" smtClean="0"/>
              <a:t>tract.</a:t>
            </a:r>
            <a:r>
              <a:rPr lang="en-US" dirty="0"/>
              <a:t> COX-1 inhibitors can lead to GI erosions and ulceration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COX-2 </a:t>
            </a:r>
            <a:r>
              <a:rPr lang="en-US" dirty="0"/>
              <a:t>is not normally </a:t>
            </a:r>
            <a:r>
              <a:rPr lang="en-US" dirty="0" smtClean="0"/>
              <a:t>found </a:t>
            </a:r>
            <a:r>
              <a:rPr lang="en-US" dirty="0"/>
              <a:t>in most tissues </a:t>
            </a:r>
            <a:r>
              <a:rPr lang="en-US" dirty="0" smtClean="0"/>
              <a:t>and helps </a:t>
            </a:r>
            <a:r>
              <a:rPr lang="en-US" b="1" dirty="0"/>
              <a:t>transmit pain and </a:t>
            </a:r>
            <a:r>
              <a:rPr lang="en-US" b="1" dirty="0" smtClean="0"/>
              <a:t>accelerates inflammation.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COX-2 inhibitors </a:t>
            </a:r>
            <a:r>
              <a:rPr lang="en-US" dirty="0" smtClean="0"/>
              <a:t>are </a:t>
            </a:r>
            <a:r>
              <a:rPr lang="en-US" i="1" dirty="0" smtClean="0"/>
              <a:t>theoretically </a:t>
            </a:r>
            <a:r>
              <a:rPr lang="en-US" dirty="0"/>
              <a:t>a better choice of drug with fewer undesirable </a:t>
            </a:r>
            <a:r>
              <a:rPr lang="en-US" dirty="0" smtClean="0"/>
              <a:t>side effects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42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Aspirin: </a:t>
            </a:r>
            <a:r>
              <a:rPr lang="en-US" dirty="0"/>
              <a:t>in humans is reported to </a:t>
            </a:r>
            <a:r>
              <a:rPr lang="en-US" b="1" dirty="0"/>
              <a:t>inactivate COX permanently </a:t>
            </a:r>
            <a:r>
              <a:rPr lang="en-US" dirty="0"/>
              <a:t>(until new cells </a:t>
            </a:r>
            <a:r>
              <a:rPr lang="en-US" dirty="0" smtClean="0"/>
              <a:t>are formed</a:t>
            </a:r>
            <a:r>
              <a:rPr lang="en-US" dirty="0"/>
              <a:t>), </a:t>
            </a:r>
            <a:r>
              <a:rPr lang="en-US" dirty="0" smtClean="0"/>
              <a:t>where as </a:t>
            </a:r>
            <a:r>
              <a:rPr lang="en-US" dirty="0"/>
              <a:t>other NSAIDs are competitive </a:t>
            </a:r>
            <a:r>
              <a:rPr lang="en-US" b="1" dirty="0"/>
              <a:t>inhibitors</a:t>
            </a:r>
            <a:r>
              <a:rPr lang="en-US" dirty="0"/>
              <a:t> and </a:t>
            </a:r>
            <a:r>
              <a:rPr lang="en-US" b="1" dirty="0"/>
              <a:t>reversible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sz="2800" b="1" dirty="0"/>
              <a:t>Aspirin in cats </a:t>
            </a:r>
            <a:r>
              <a:rPr lang="en-US" sz="2800" dirty="0"/>
              <a:t>can be </a:t>
            </a:r>
            <a:r>
              <a:rPr lang="en-US" sz="2800" b="1" dirty="0"/>
              <a:t>quite toxic (</a:t>
            </a:r>
            <a:r>
              <a:rPr lang="en-US" sz="2800" b="1" dirty="0" smtClean="0"/>
              <a:t>platelet dysfunction</a:t>
            </a:r>
            <a:r>
              <a:rPr lang="en-US" sz="2800" dirty="0"/>
              <a:t>), but administration every third day in low doses is a widely </a:t>
            </a:r>
            <a:r>
              <a:rPr lang="en-US" sz="2800" dirty="0" smtClean="0"/>
              <a:t>used prophylaxis </a:t>
            </a:r>
            <a:r>
              <a:rPr lang="en-US" sz="2800" dirty="0"/>
              <a:t>treatment for thromboembolism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b="1" i="1" dirty="0" smtClean="0">
                <a:solidFill>
                  <a:srgbClr val="FF0000"/>
                </a:solidFill>
              </a:rPr>
              <a:t>Diet:</a:t>
            </a:r>
          </a:p>
          <a:p>
            <a:pPr algn="l" rtl="0"/>
            <a:r>
              <a:rPr lang="en-US" dirty="0"/>
              <a:t>Weight reduction alone has been very </a:t>
            </a:r>
            <a:r>
              <a:rPr lang="en-US" dirty="0" smtClean="0"/>
              <a:t>effective for </a:t>
            </a:r>
            <a:r>
              <a:rPr lang="en-US" dirty="0"/>
              <a:t>some animals in reducing pain from </a:t>
            </a:r>
            <a:r>
              <a:rPr lang="en-US" dirty="0" err="1"/>
              <a:t>osteoarthrosis</a:t>
            </a:r>
            <a:r>
              <a:rPr lang="en-US" dirty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0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1"/>
            <a:ext cx="8043890" cy="238310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5.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Acupuncture:</a:t>
            </a:r>
          </a:p>
          <a:p>
            <a:pPr marL="0" indent="0" algn="l" rtl="0">
              <a:buNone/>
            </a:pPr>
            <a:r>
              <a:rPr lang="en-US" dirty="0" smtClean="0"/>
              <a:t>A prospective study </a:t>
            </a:r>
            <a:r>
              <a:rPr lang="en-US" dirty="0"/>
              <a:t>failed to show any clinical improvement based on </a:t>
            </a:r>
            <a:r>
              <a:rPr lang="en-US" dirty="0" smtClean="0"/>
              <a:t>owner questionnaire </a:t>
            </a:r>
            <a:r>
              <a:rPr lang="en-US" dirty="0"/>
              <a:t>or veterinary physical examination</a:t>
            </a:r>
            <a:r>
              <a:rPr lang="en-US" dirty="0" smtClean="0"/>
              <a:t>.</a:t>
            </a:r>
            <a:r>
              <a:rPr lang="en-US" dirty="0"/>
              <a:t> Objective measurements </a:t>
            </a:r>
            <a:r>
              <a:rPr lang="en-US" dirty="0" smtClean="0"/>
              <a:t>using force </a:t>
            </a:r>
            <a:r>
              <a:rPr lang="en-US" dirty="0"/>
              <a:t>plate and kinematic gait analysis showed no statistical </a:t>
            </a:r>
            <a:r>
              <a:rPr lang="en-US" dirty="0" smtClean="0"/>
              <a:t>differences.</a:t>
            </a:r>
            <a:endParaRPr lang="en-US" dirty="0" smtClean="0"/>
          </a:p>
        </p:txBody>
      </p:sp>
      <p:pic>
        <p:nvPicPr>
          <p:cNvPr id="2050" name="Picture 2" descr="Acupuncture for joint disease | Animal Wellness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5786478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8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425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Surgical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688632"/>
          </a:xfrm>
        </p:spPr>
        <p:txBody>
          <a:bodyPr/>
          <a:lstStyle/>
          <a:p>
            <a:pPr algn="l" rtl="0"/>
            <a:r>
              <a:rPr lang="en-US" dirty="0" smtClean="0"/>
              <a:t>Is used when </a:t>
            </a:r>
            <a:r>
              <a:rPr lang="en-US" dirty="0"/>
              <a:t>pain or function is </a:t>
            </a:r>
            <a:r>
              <a:rPr lang="en-US" dirty="0" smtClean="0"/>
              <a:t>not helped </a:t>
            </a:r>
            <a:r>
              <a:rPr lang="en-US" dirty="0"/>
              <a:t>by reasonable conservative measures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Procedures </a:t>
            </a:r>
            <a:r>
              <a:rPr lang="en-US" dirty="0" smtClean="0"/>
              <a:t>include.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5818038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debridement of osteophytes and joint surfaces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537321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 tissue or muscle release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501317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arthrodesis (bony, fusion of a joint),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44371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arthroplasty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39330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osteotomy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34290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pseudoarthrosis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28529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neurectomy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22048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limb amputation</a:t>
            </a: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3779912" y="2435697"/>
            <a:ext cx="2160240" cy="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1"/>
          </p:cNvCxnSpPr>
          <p:nvPr/>
        </p:nvCxnSpPr>
        <p:spPr>
          <a:xfrm>
            <a:off x="3779912" y="2492896"/>
            <a:ext cx="2016224" cy="590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79912" y="2492896"/>
            <a:ext cx="1800200" cy="1028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79912" y="2492896"/>
            <a:ext cx="1224136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79912" y="2492896"/>
            <a:ext cx="1800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79912" y="2492896"/>
            <a:ext cx="79208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203848" y="2492896"/>
            <a:ext cx="576064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043608" y="2492896"/>
            <a:ext cx="2736304" cy="3325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72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3429886"/>
              </p:ext>
            </p:extLst>
          </p:nvPr>
        </p:nvGraphicFramePr>
        <p:xfrm>
          <a:off x="251520" y="563488"/>
          <a:ext cx="8690868" cy="42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101823"/>
            <a:ext cx="53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Degeneration of the Articular Cartilage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073159698"/>
              </p:ext>
            </p:extLst>
          </p:nvPr>
        </p:nvGraphicFramePr>
        <p:xfrm>
          <a:off x="332716" y="4365104"/>
          <a:ext cx="878497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279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273630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800" dirty="0" smtClean="0"/>
              <a:t>With</a:t>
            </a:r>
          </a:p>
          <a:p>
            <a:pPr marL="514350" indent="-514350" algn="l" rtl="0">
              <a:buAutoNum type="arabicPeriod"/>
            </a:pPr>
            <a:r>
              <a:rPr lang="en-US" sz="2800" dirty="0" err="1" smtClean="0"/>
              <a:t>degradative</a:t>
            </a:r>
            <a:r>
              <a:rPr lang="en-US" sz="2800" dirty="0" smtClean="0"/>
              <a:t> enzymes,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lack of orientation </a:t>
            </a:r>
            <a:r>
              <a:rPr lang="en-US" sz="2800" dirty="0"/>
              <a:t>in regenerating tissue, </a:t>
            </a:r>
            <a:r>
              <a:rPr lang="en-US" sz="2800" dirty="0" smtClean="0"/>
              <a:t>and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abnormal </a:t>
            </a:r>
            <a:r>
              <a:rPr lang="en-US" sz="2800" dirty="0"/>
              <a:t>stress caused by these </a:t>
            </a:r>
            <a:r>
              <a:rPr lang="en-US" sz="2800" dirty="0" smtClean="0"/>
              <a:t>unstable joints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 algn="l" rtl="0">
              <a:buNone/>
            </a:pPr>
            <a:endParaRPr lang="en-US" sz="2800" b="1" dirty="0" smtClean="0"/>
          </a:p>
          <a:p>
            <a:pPr marL="0" indent="0" algn="l" rtl="0">
              <a:buNone/>
            </a:pPr>
            <a:r>
              <a:rPr lang="en-US" sz="2800" b="1" dirty="0" smtClean="0"/>
              <a:t>physiological </a:t>
            </a:r>
            <a:r>
              <a:rPr lang="en-US" sz="2800" b="1" dirty="0"/>
              <a:t>repair attempts are usually negligible.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47300" y="207394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Effects of GH/IGF axis on bone and cartilage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71810"/>
            <a:ext cx="4857784" cy="378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66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140" y="3212976"/>
            <a:ext cx="8589640" cy="28083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1" dirty="0" smtClean="0"/>
              <a:t>Changes in Synovial Membrane</a:t>
            </a:r>
          </a:p>
          <a:p>
            <a:pPr algn="l" rtl="0"/>
            <a:r>
              <a:rPr lang="en-US" dirty="0" smtClean="0"/>
              <a:t>The synovial membrane in DJD generally appears normal. The surface may show some hyperplasia, but minimal inflammatory response.</a:t>
            </a:r>
          </a:p>
          <a:p>
            <a:pPr marL="0" indent="0" algn="l" rtl="0">
              <a:buNone/>
            </a:pP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76672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changes in bone occur in the presence of </a:t>
            </a:r>
            <a:r>
              <a:rPr lang="en-US" dirty="0" err="1" smtClean="0"/>
              <a:t>osteoarthrosis</a:t>
            </a:r>
            <a:r>
              <a:rPr lang="en-US" dirty="0" smtClean="0"/>
              <a:t>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the production of marginal osteophytes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the appearance of </a:t>
            </a:r>
            <a:r>
              <a:rPr lang="en-US" dirty="0" err="1" smtClean="0"/>
              <a:t>subchondral</a:t>
            </a:r>
            <a:r>
              <a:rPr lang="en-US" dirty="0" smtClean="0"/>
              <a:t> sclerosis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348880"/>
            <a:ext cx="8373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Osteophytes sometimes form in an area not covered by </a:t>
            </a:r>
            <a:r>
              <a:rPr lang="en-US" sz="2000" dirty="0" err="1" smtClean="0"/>
              <a:t>synovium</a:t>
            </a:r>
            <a:r>
              <a:rPr lang="en-US" sz="2000" dirty="0" smtClean="0"/>
              <a:t>. Bone spurs that form outside joints where tendons insert are termed </a:t>
            </a:r>
            <a:r>
              <a:rPr lang="en-US" sz="2000" i="1" dirty="0" err="1" smtClean="0">
                <a:solidFill>
                  <a:srgbClr val="FF0000"/>
                </a:solidFill>
              </a:rPr>
              <a:t>enthesiophytes</a:t>
            </a:r>
            <a:r>
              <a:rPr lang="en-US" sz="2000" i="1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9222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712968" cy="4032448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Early gross changes in articular cartilage consist of a localized</a:t>
            </a:r>
            <a:r>
              <a:rPr lang="en-US" sz="2800" b="1" dirty="0"/>
              <a:t>, soft or velvety area </a:t>
            </a:r>
            <a:r>
              <a:rPr lang="en-US" sz="2800" dirty="0"/>
              <a:t>that changes to a</a:t>
            </a:r>
            <a:r>
              <a:rPr lang="en-US" sz="2800" b="1" dirty="0"/>
              <a:t> yellow to dull-white color with pits</a:t>
            </a:r>
            <a:r>
              <a:rPr lang="en-US" sz="2800" dirty="0"/>
              <a:t>, and with depressions and linear </a:t>
            </a:r>
            <a:r>
              <a:rPr lang="en-US" sz="2800" b="1" dirty="0"/>
              <a:t>groove</a:t>
            </a:r>
            <a:r>
              <a:rPr lang="en-US" sz="2800" dirty="0"/>
              <a:t>s becoming apparent</a:t>
            </a:r>
            <a:r>
              <a:rPr lang="en-US" sz="2800" dirty="0" smtClean="0"/>
              <a:t>.</a:t>
            </a:r>
            <a:r>
              <a:rPr lang="en-US" sz="2800" dirty="0"/>
              <a:t> 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 </a:t>
            </a:r>
            <a:r>
              <a:rPr lang="en-US" sz="2800" dirty="0">
                <a:solidFill>
                  <a:srgbClr val="FF0000"/>
                </a:solidFill>
              </a:rPr>
              <a:t>advanced disease </a:t>
            </a:r>
            <a:r>
              <a:rPr lang="en-US" sz="2800" dirty="0"/>
              <a:t>the </a:t>
            </a:r>
            <a:r>
              <a:rPr lang="en-US" sz="2800" b="1" dirty="0"/>
              <a:t>cartilage </a:t>
            </a:r>
            <a:r>
              <a:rPr lang="en-US" sz="2800" dirty="0"/>
              <a:t>may be </a:t>
            </a:r>
            <a:r>
              <a:rPr lang="en-US" sz="2800" b="1" dirty="0"/>
              <a:t>soft and spongy</a:t>
            </a:r>
            <a:r>
              <a:rPr lang="en-US" sz="2800" dirty="0"/>
              <a:t>. In areas where </a:t>
            </a:r>
            <a:r>
              <a:rPr lang="en-US" sz="2800" dirty="0" err="1"/>
              <a:t>subchondral</a:t>
            </a:r>
            <a:r>
              <a:rPr lang="en-US" sz="2800" dirty="0"/>
              <a:t> bone is exposed and subjected to wear, a highly </a:t>
            </a:r>
            <a:r>
              <a:rPr lang="en-US" sz="2800" b="1" dirty="0"/>
              <a:t>polished </a:t>
            </a:r>
            <a:r>
              <a:rPr lang="en-US" sz="2800" b="1" dirty="0" err="1"/>
              <a:t>eburnated</a:t>
            </a:r>
            <a:r>
              <a:rPr lang="en-US" sz="2800" b="1" dirty="0"/>
              <a:t> surface</a:t>
            </a:r>
            <a:r>
              <a:rPr lang="en-US" sz="2800" dirty="0"/>
              <a:t> may be present. In joints with apposing articular surfaces, “kissing” or </a:t>
            </a:r>
            <a:r>
              <a:rPr lang="en-US" sz="2800" b="1" dirty="0"/>
              <a:t>mirror-image lesions</a:t>
            </a:r>
            <a:r>
              <a:rPr lang="en-US" sz="2800" dirty="0"/>
              <a:t> develop</a:t>
            </a:r>
          </a:p>
        </p:txBody>
      </p:sp>
      <p:pic>
        <p:nvPicPr>
          <p:cNvPr id="5" name="Picture 4" descr="C:\Users\Milad\Desktop\img_0184-143CB275AFB609ED7D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72" y="72008"/>
            <a:ext cx="5799584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2899" y="383565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Changes in </a:t>
            </a:r>
            <a:r>
              <a:rPr lang="en-US" sz="2400" b="1" i="1" dirty="0" smtClean="0"/>
              <a:t>Cartilage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813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8"/>
            <a:ext cx="8496944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>Clinical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8568952" cy="2952328"/>
          </a:xfrm>
        </p:spPr>
        <p:txBody>
          <a:bodyPr>
            <a:normAutofit/>
          </a:bodyPr>
          <a:lstStyle/>
          <a:p>
            <a:pPr marL="514350" indent="-514350" algn="l" rtl="0">
              <a:buAutoNum type="arabicPeriod"/>
            </a:pPr>
            <a:r>
              <a:rPr lang="en-US" b="1" i="1" dirty="0" smtClean="0"/>
              <a:t>Pain.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 </a:t>
            </a:r>
            <a:r>
              <a:rPr lang="en-US" b="1" i="1" dirty="0" smtClean="0"/>
              <a:t>Stiffness.</a:t>
            </a:r>
          </a:p>
          <a:p>
            <a:pPr marL="514350" indent="-514350" algn="l" rtl="0">
              <a:buAutoNum type="arabicPeriod"/>
            </a:pPr>
            <a:r>
              <a:rPr lang="en-US" b="1" i="1" dirty="0" smtClean="0"/>
              <a:t>Crepitation.</a:t>
            </a:r>
          </a:p>
          <a:p>
            <a:pPr marL="514350" indent="-514350" algn="l" rtl="0">
              <a:buAutoNum type="arabicPeriod"/>
            </a:pPr>
            <a:r>
              <a:rPr lang="en-US" b="1" i="1" dirty="0"/>
              <a:t>Obesity</a:t>
            </a:r>
            <a:r>
              <a:rPr lang="en-US" b="1" i="1" dirty="0" smtClean="0"/>
              <a:t>.</a:t>
            </a:r>
          </a:p>
          <a:p>
            <a:pPr marL="514350" indent="-514350" algn="l" rtl="0">
              <a:buAutoNum type="arabicPeriod"/>
            </a:pPr>
            <a:r>
              <a:rPr lang="en-US" b="1" i="1" dirty="0"/>
              <a:t>Age</a:t>
            </a:r>
            <a:endParaRPr lang="en-US" dirty="0"/>
          </a:p>
        </p:txBody>
      </p:sp>
      <p:pic>
        <p:nvPicPr>
          <p:cNvPr id="8194" name="Picture 2" descr="Cornell Veterinary School Study Confirms Arthritic Dogs Do Benefit From  CBD! | Petslady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-24"/>
            <a:ext cx="5786478" cy="5006659"/>
          </a:xfrm>
          <a:prstGeom prst="rect">
            <a:avLst/>
          </a:prstGeom>
          <a:noFill/>
        </p:spPr>
      </p:pic>
      <p:pic>
        <p:nvPicPr>
          <p:cNvPr id="8196" name="Picture 4" descr="Understanding Arthritis in Dogs and Cats - Bothell Pet Hospi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000504"/>
            <a:ext cx="462633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76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Objectives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dirty="0" smtClean="0"/>
              <a:t> Objectives </a:t>
            </a:r>
            <a:r>
              <a:rPr lang="en-US" sz="2800" dirty="0"/>
              <a:t>of treatment for </a:t>
            </a:r>
            <a:r>
              <a:rPr lang="en-US" sz="2800" dirty="0" err="1"/>
              <a:t>osteoarthrosis</a:t>
            </a:r>
            <a:r>
              <a:rPr lang="en-US" sz="2800" dirty="0"/>
              <a:t> in animals are </a:t>
            </a: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(</a:t>
            </a:r>
            <a:r>
              <a:rPr lang="en-US" sz="2800" dirty="0"/>
              <a:t>1) to relieve pain,</a:t>
            </a:r>
          </a:p>
          <a:p>
            <a:pPr marL="0" indent="0" algn="l" rtl="0">
              <a:buNone/>
            </a:pPr>
            <a:r>
              <a:rPr lang="en-US" sz="2800" dirty="0"/>
              <a:t>(2) to maintain function and range of motion (unless undertaking arthrodesis), and</a:t>
            </a:r>
          </a:p>
          <a:p>
            <a:pPr marL="0" indent="0" algn="l" rtl="0">
              <a:buNone/>
            </a:pPr>
            <a:r>
              <a:rPr lang="en-US" sz="2800" dirty="0"/>
              <a:t>(3) to maintain or regain normal activity</a:t>
            </a:r>
            <a:r>
              <a:rPr lang="en-US" sz="2800" dirty="0" smtClean="0"/>
              <a:t>.</a:t>
            </a:r>
          </a:p>
          <a:p>
            <a:pPr marL="0" indent="0" algn="l" rtl="0">
              <a:buNone/>
            </a:pPr>
            <a:r>
              <a:rPr lang="en-US" sz="2800" b="1" dirty="0" smtClean="0"/>
              <a:t>1. </a:t>
            </a:r>
            <a:r>
              <a:rPr lang="en-US" sz="2800" b="1" dirty="0" smtClean="0">
                <a:solidFill>
                  <a:srgbClr val="FF0000"/>
                </a:solidFill>
              </a:rPr>
              <a:t>Rest</a:t>
            </a:r>
            <a:r>
              <a:rPr lang="en-US" sz="2800" dirty="0" smtClean="0"/>
              <a:t>: includes </a:t>
            </a:r>
            <a:r>
              <a:rPr lang="en-US" sz="2800" dirty="0"/>
              <a:t>short walks on leash and elimination of running and jumping</a:t>
            </a:r>
            <a:r>
              <a:rPr lang="en-US" sz="2800" dirty="0" smtClean="0"/>
              <a:t>.</a:t>
            </a:r>
            <a:r>
              <a:rPr lang="en-US" sz="2800" dirty="0"/>
              <a:t> When the animal is overusing a joint affected by early </a:t>
            </a:r>
            <a:r>
              <a:rPr lang="en-US" sz="2800" dirty="0" err="1"/>
              <a:t>osteoarthrosis</a:t>
            </a:r>
            <a:r>
              <a:rPr lang="en-US" sz="2800" dirty="0"/>
              <a:t>, </a:t>
            </a:r>
            <a:r>
              <a:rPr lang="en-US" sz="2800" dirty="0" smtClean="0"/>
              <a:t>or in </a:t>
            </a:r>
            <a:r>
              <a:rPr lang="en-US" sz="2800" dirty="0"/>
              <a:t>cases of early traumatic arthroses, </a:t>
            </a:r>
            <a:r>
              <a:rPr lang="en-US" sz="2800" b="1" dirty="0" err="1"/>
              <a:t>coaptation</a:t>
            </a:r>
            <a:r>
              <a:rPr lang="en-US" sz="2800" b="1" dirty="0"/>
              <a:t> splints, casts, or slings </a:t>
            </a:r>
            <a:r>
              <a:rPr lang="en-US" sz="2800" dirty="0"/>
              <a:t>for 2 </a:t>
            </a:r>
            <a:r>
              <a:rPr lang="en-US" sz="2800" dirty="0" smtClean="0"/>
              <a:t>to 3 </a:t>
            </a:r>
            <a:r>
              <a:rPr lang="en-US" sz="2800" dirty="0"/>
              <a:t>weeks may be useful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29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597666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2. </a:t>
            </a:r>
            <a:r>
              <a:rPr lang="en-US" b="1" i="1" dirty="0" smtClean="0">
                <a:solidFill>
                  <a:srgbClr val="FF0000"/>
                </a:solidFill>
              </a:rPr>
              <a:t>Heat:</a:t>
            </a:r>
            <a:r>
              <a:rPr lang="en-US" b="1" i="1" dirty="0" smtClean="0"/>
              <a:t> </a:t>
            </a:r>
            <a:r>
              <a:rPr lang="en-US" dirty="0" smtClean="0"/>
              <a:t>to</a:t>
            </a:r>
            <a:r>
              <a:rPr lang="en-US" b="1" i="1" dirty="0" smtClean="0"/>
              <a:t> </a:t>
            </a:r>
            <a:r>
              <a:rPr lang="en-US" dirty="0" smtClean="0"/>
              <a:t>relieve </a:t>
            </a:r>
            <a:r>
              <a:rPr lang="en-US" dirty="0"/>
              <a:t>muscle spasm and </a:t>
            </a:r>
            <a:r>
              <a:rPr lang="en-US" dirty="0" smtClean="0"/>
              <a:t>pain.</a:t>
            </a:r>
          </a:p>
          <a:p>
            <a:pPr algn="l" rtl="0"/>
            <a:r>
              <a:rPr lang="en-US" sz="2800" b="1" dirty="0"/>
              <a:t>soaking a facecloth or towel </a:t>
            </a:r>
            <a:r>
              <a:rPr lang="en-US" sz="2800" dirty="0"/>
              <a:t>in fairly warm water and applying </a:t>
            </a:r>
            <a:r>
              <a:rPr lang="en-US" sz="2800" dirty="0" smtClean="0"/>
              <a:t>it around </a:t>
            </a:r>
            <a:r>
              <a:rPr lang="en-US" sz="2800" dirty="0"/>
              <a:t>the joint for 10 minutes, two or three times per day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b="1" dirty="0"/>
              <a:t>Therapeutic </a:t>
            </a:r>
            <a:r>
              <a:rPr lang="en-US" sz="2800" b="1" dirty="0" smtClean="0"/>
              <a:t>ultrasound</a:t>
            </a:r>
            <a:r>
              <a:rPr lang="en-US" sz="2800" dirty="0" smtClean="0"/>
              <a:t>: applying </a:t>
            </a:r>
            <a:r>
              <a:rPr lang="en-US" sz="2800" dirty="0"/>
              <a:t>heat in </a:t>
            </a:r>
            <a:r>
              <a:rPr lang="en-US" sz="2800" dirty="0" smtClean="0"/>
              <a:t>animals,</a:t>
            </a:r>
            <a:r>
              <a:rPr lang="en-US" sz="2800" dirty="0"/>
              <a:t> 5 to 10 watts (total dose) twice </a:t>
            </a:r>
            <a:r>
              <a:rPr lang="en-US" sz="2800" dirty="0" smtClean="0"/>
              <a:t>daily for </a:t>
            </a:r>
            <a:r>
              <a:rPr lang="en-US" sz="2800" dirty="0"/>
              <a:t>5 to 10 days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/>
              <a:t>In </a:t>
            </a:r>
            <a:r>
              <a:rPr lang="en-US" sz="2800" b="1" dirty="0"/>
              <a:t>acute</a:t>
            </a:r>
            <a:r>
              <a:rPr lang="en-US" sz="2800" dirty="0"/>
              <a:t> joint </a:t>
            </a:r>
            <a:r>
              <a:rPr lang="en-US" sz="2800" dirty="0" smtClean="0"/>
              <a:t>injuries, </a:t>
            </a:r>
            <a:r>
              <a:rPr lang="en-US" sz="2800" b="1" dirty="0" smtClean="0"/>
              <a:t>cold</a:t>
            </a:r>
            <a:r>
              <a:rPr lang="en-US" sz="2800" dirty="0" smtClean="0"/>
              <a:t> </a:t>
            </a:r>
            <a:r>
              <a:rPr lang="en-US" sz="2800" dirty="0"/>
              <a:t>rather than heat is </a:t>
            </a:r>
            <a:r>
              <a:rPr lang="en-US" sz="2800" dirty="0" smtClean="0"/>
              <a:t>indicated to </a:t>
            </a:r>
            <a:r>
              <a:rPr lang="en-US" sz="2800" dirty="0"/>
              <a:t>decrease pain, swelling, and hematoma formation.</a:t>
            </a: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3. </a:t>
            </a:r>
            <a:r>
              <a:rPr lang="en-US" b="1" i="1" dirty="0" smtClean="0">
                <a:solidFill>
                  <a:srgbClr val="FF0000"/>
                </a:solidFill>
              </a:rPr>
              <a:t>Exercise:</a:t>
            </a:r>
          </a:p>
          <a:p>
            <a:pPr algn="l" rtl="0"/>
            <a:r>
              <a:rPr lang="en-US" sz="3000" dirty="0" smtClean="0"/>
              <a:t>Swimming </a:t>
            </a:r>
            <a:r>
              <a:rPr lang="en-US" sz="3000" dirty="0"/>
              <a:t>is </a:t>
            </a:r>
            <a:r>
              <a:rPr lang="en-US" sz="3000" dirty="0" smtClean="0"/>
              <a:t>an excellent </a:t>
            </a:r>
            <a:r>
              <a:rPr lang="en-US" sz="3000" dirty="0"/>
              <a:t>exercise for </a:t>
            </a:r>
            <a:r>
              <a:rPr lang="en-US" sz="3000" dirty="0" err="1"/>
              <a:t>osteoarthrosis</a:t>
            </a:r>
            <a:r>
              <a:rPr lang="en-US" sz="3000" dirty="0"/>
              <a:t> of joints because </a:t>
            </a:r>
            <a:r>
              <a:rPr lang="en-US" sz="3000" dirty="0" smtClean="0"/>
              <a:t>non–weight-bearing  ROM (</a:t>
            </a:r>
            <a:r>
              <a:rPr lang="en-US" sz="3000" dirty="0"/>
              <a:t>range of motion</a:t>
            </a:r>
            <a:r>
              <a:rPr lang="en-US" sz="3000" dirty="0" smtClean="0"/>
              <a:t>) exercise </a:t>
            </a:r>
            <a:r>
              <a:rPr lang="en-US" sz="3000" dirty="0"/>
              <a:t>decreases joint </a:t>
            </a:r>
            <a:r>
              <a:rPr lang="en-US" sz="3000" dirty="0" smtClean="0"/>
              <a:t>capsule adhesions</a:t>
            </a:r>
            <a:r>
              <a:rPr lang="en-US" sz="3000" dirty="0"/>
              <a:t>.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b="1" i="1" dirty="0" smtClean="0"/>
              <a:t>4. </a:t>
            </a:r>
            <a:r>
              <a:rPr lang="en-US" sz="2800" b="1" i="1" dirty="0" smtClean="0">
                <a:solidFill>
                  <a:srgbClr val="FF0000"/>
                </a:solidFill>
              </a:rPr>
              <a:t>Medications</a:t>
            </a:r>
            <a:r>
              <a:rPr lang="en-US" sz="2800" b="1" i="1" dirty="0"/>
              <a:t> </a:t>
            </a:r>
            <a:endParaRPr lang="en-US" sz="3000" b="1" i="1" dirty="0" smtClean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1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1" dirty="0"/>
              <a:t>4. </a:t>
            </a:r>
            <a:r>
              <a:rPr lang="en-US" b="1" i="1" dirty="0">
                <a:solidFill>
                  <a:srgbClr val="FF0000"/>
                </a:solidFill>
              </a:rPr>
              <a:t>Medications</a:t>
            </a:r>
            <a:r>
              <a:rPr lang="en-US" b="1" i="1" dirty="0"/>
              <a:t> </a:t>
            </a:r>
            <a:endParaRPr lang="en-US" sz="3600" b="1" i="1" dirty="0"/>
          </a:p>
          <a:p>
            <a:pPr algn="l" rtl="0"/>
            <a:r>
              <a:rPr lang="en-US" sz="2800" dirty="0" smtClean="0"/>
              <a:t>Most </a:t>
            </a:r>
            <a:r>
              <a:rPr lang="en-US" sz="2800" dirty="0"/>
              <a:t>medications </a:t>
            </a:r>
            <a:r>
              <a:rPr lang="en-US" sz="2800" b="1" dirty="0"/>
              <a:t>do nothing </a:t>
            </a:r>
            <a:r>
              <a:rPr lang="en-US" sz="2800" dirty="0"/>
              <a:t>to </a:t>
            </a:r>
            <a:r>
              <a:rPr lang="en-US" sz="2800" dirty="0" smtClean="0"/>
              <a:t>reverse osteoarthritis, for </a:t>
            </a:r>
            <a:r>
              <a:rPr lang="en-US" sz="2800" dirty="0"/>
              <a:t>the most part to </a:t>
            </a:r>
            <a:r>
              <a:rPr lang="en-US" sz="2800" b="1" dirty="0"/>
              <a:t>decrease pain and discomfort</a:t>
            </a:r>
            <a:r>
              <a:rPr lang="en-US" sz="2800" dirty="0" smtClean="0"/>
              <a:t>.</a:t>
            </a:r>
            <a:r>
              <a:rPr lang="en-US" sz="2800" dirty="0"/>
              <a:t> any</a:t>
            </a:r>
            <a:r>
              <a:rPr lang="en-US" sz="2800" b="1" dirty="0"/>
              <a:t> pain-reducing </a:t>
            </a:r>
            <a:r>
              <a:rPr lang="en-US" sz="2800" b="1" dirty="0" smtClean="0"/>
              <a:t>drugs</a:t>
            </a:r>
            <a:r>
              <a:rPr lang="en-US" sz="2800" dirty="0" smtClean="0"/>
              <a:t> should </a:t>
            </a:r>
            <a:r>
              <a:rPr lang="en-US" sz="2800" dirty="0"/>
              <a:t>be accompanied by </a:t>
            </a:r>
            <a:r>
              <a:rPr lang="en-US" sz="2800" b="1" dirty="0" smtClean="0"/>
              <a:t>rest.</a:t>
            </a:r>
          </a:p>
          <a:p>
            <a:pPr algn="l" rtl="0"/>
            <a:r>
              <a:rPr lang="en-US" sz="2800" b="1" dirty="0"/>
              <a:t>Nonsteroidal </a:t>
            </a:r>
            <a:r>
              <a:rPr lang="en-US" sz="2800" b="1" dirty="0" smtClean="0"/>
              <a:t>anti inflammatory </a:t>
            </a:r>
            <a:r>
              <a:rPr lang="en-US" sz="2800" b="1" dirty="0"/>
              <a:t>drugs</a:t>
            </a:r>
            <a:r>
              <a:rPr lang="en-US" sz="2800" dirty="0"/>
              <a:t> (NSAIDs) are </a:t>
            </a:r>
            <a:r>
              <a:rPr lang="en-US" sz="2800" dirty="0" smtClean="0"/>
              <a:t>anti inflammatory</a:t>
            </a:r>
            <a:r>
              <a:rPr lang="en-US" sz="2800" dirty="0"/>
              <a:t>, </a:t>
            </a:r>
            <a:r>
              <a:rPr lang="en-US" sz="2800" dirty="0" smtClean="0"/>
              <a:t>analgesic, and antipyretic. The inflammatory </a:t>
            </a:r>
            <a:r>
              <a:rPr lang="en-US" sz="2800" dirty="0"/>
              <a:t>cascade has been simplified, as </a:t>
            </a:r>
            <a:r>
              <a:rPr lang="en-US" sz="2800" dirty="0" smtClean="0"/>
              <a:t>follows: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500" dirty="0" smtClean="0"/>
              <a:t>The </a:t>
            </a:r>
            <a:r>
              <a:rPr lang="en-US" sz="2500" dirty="0"/>
              <a:t>NSAIDs block the cascade from cyclooxygenase (COX) to prostaglandin, thereby decreasing inflammation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074744232"/>
              </p:ext>
            </p:extLst>
          </p:nvPr>
        </p:nvGraphicFramePr>
        <p:xfrm>
          <a:off x="251520" y="3575968"/>
          <a:ext cx="8460432" cy="19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45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731</Words>
  <Application>Microsoft Office PowerPoint</Application>
  <PresentationFormat>عرض على الشاشة (3:4)‏</PresentationFormat>
  <Paragraphs>83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  Degenerative Joint Disease include: </vt:lpstr>
      <vt:lpstr>الشريحة 2</vt:lpstr>
      <vt:lpstr>الشريحة 3</vt:lpstr>
      <vt:lpstr>الشريحة 4</vt:lpstr>
      <vt:lpstr>Early gross changes in articular cartilage consist of a localized, soft or velvety area that changes to a yellow to dull-white color with pits, and with depressions and linear grooves becoming apparent. .   In advanced disease the cartilage may be soft and spongy. In areas where subchondral bone is exposed and subjected to wear, a highly polished eburnated surface may be present. In joints with apposing articular surfaces, “kissing” or mirror-image lesions develop</vt:lpstr>
      <vt:lpstr>Clinical Signs</vt:lpstr>
      <vt:lpstr>Treatment </vt:lpstr>
      <vt:lpstr>الشريحة 8</vt:lpstr>
      <vt:lpstr>الشريحة 9</vt:lpstr>
      <vt:lpstr>الشريحة 10</vt:lpstr>
      <vt:lpstr>الشريحة 11</vt:lpstr>
      <vt:lpstr>الشريحة 12</vt:lpstr>
      <vt:lpstr>Surgical Methods</vt:lpstr>
    </vt:vector>
  </TitlesOfParts>
  <Company>Novin Pendar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Degenerative Joint Disease include: </dc:title>
  <dc:creator>Novin Pendar</dc:creator>
  <cp:lastModifiedBy>dell</cp:lastModifiedBy>
  <cp:revision>16</cp:revision>
  <dcterms:created xsi:type="dcterms:W3CDTF">2019-04-01T09:31:56Z</dcterms:created>
  <dcterms:modified xsi:type="dcterms:W3CDTF">2021-05-09T01:26:44Z</dcterms:modified>
</cp:coreProperties>
</file>